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552" r:id="rId3"/>
    <p:sldId id="259" r:id="rId4"/>
    <p:sldId id="289" r:id="rId5"/>
    <p:sldId id="290" r:id="rId6"/>
    <p:sldId id="551" r:id="rId7"/>
    <p:sldId id="268" r:id="rId8"/>
    <p:sldId id="264" r:id="rId9"/>
    <p:sldId id="266" r:id="rId10"/>
    <p:sldId id="262" r:id="rId11"/>
    <p:sldId id="302" r:id="rId12"/>
    <p:sldId id="307" r:id="rId13"/>
    <p:sldId id="303" r:id="rId14"/>
    <p:sldId id="306" r:id="rId15"/>
    <p:sldId id="294" r:id="rId16"/>
    <p:sldId id="297" r:id="rId17"/>
    <p:sldId id="360" r:id="rId18"/>
    <p:sldId id="553" r:id="rId19"/>
    <p:sldId id="298" r:id="rId20"/>
    <p:sldId id="344" r:id="rId21"/>
    <p:sldId id="309" r:id="rId22"/>
    <p:sldId id="377" r:id="rId23"/>
    <p:sldId id="554" r:id="rId24"/>
    <p:sldId id="300" r:id="rId25"/>
    <p:sldId id="295" r:id="rId26"/>
    <p:sldId id="283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D39"/>
    <a:srgbClr val="679F5A"/>
    <a:srgbClr val="759230"/>
    <a:srgbClr val="A1C745"/>
    <a:srgbClr val="1093D1"/>
    <a:srgbClr val="2F9DC6"/>
    <a:srgbClr val="57AAB8"/>
    <a:srgbClr val="74B4AD"/>
    <a:srgbClr val="96C261"/>
    <a:srgbClr val="FFE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6" autoAdjust="0"/>
    <p:restoredTop sz="96821" autoAdjust="0"/>
  </p:normalViewPr>
  <p:slideViewPr>
    <p:cSldViewPr snapToGrid="0" snapToObjects="1">
      <p:cViewPr>
        <p:scale>
          <a:sx n="114" d="100"/>
          <a:sy n="114" d="100"/>
        </p:scale>
        <p:origin x="96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321B6-2467-4CAA-AEC4-4401733B1E1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DBD2E0-A584-4F75-8D2E-BB1A5B3C3A17}">
      <dgm:prSet phldrT="[Texte]"/>
      <dgm:spPr/>
      <dgm:t>
        <a:bodyPr/>
        <a:lstStyle/>
        <a:p>
          <a:r>
            <a:rPr lang="fr-FR" dirty="0"/>
            <a:t>Acquisition</a:t>
          </a:r>
        </a:p>
      </dgm:t>
    </dgm:pt>
    <dgm:pt modelId="{B69416A8-9904-42A1-B599-1BDF095D3750}" type="parTrans" cxnId="{27C1252C-06AE-474C-9665-B652A2747EE4}">
      <dgm:prSet/>
      <dgm:spPr/>
      <dgm:t>
        <a:bodyPr/>
        <a:lstStyle/>
        <a:p>
          <a:endParaRPr lang="fr-FR"/>
        </a:p>
      </dgm:t>
    </dgm:pt>
    <dgm:pt modelId="{FE262EC9-167F-439E-8929-F0D4B211F0B6}" type="sibTrans" cxnId="{27C1252C-06AE-474C-9665-B652A2747EE4}">
      <dgm:prSet/>
      <dgm:spPr/>
      <dgm:t>
        <a:bodyPr/>
        <a:lstStyle/>
        <a:p>
          <a:endParaRPr lang="fr-FR"/>
        </a:p>
      </dgm:t>
    </dgm:pt>
    <dgm:pt modelId="{6093A04D-D73F-4C0C-ADA1-4291BFE19AF5}">
      <dgm:prSet phldrT="[Texte]"/>
      <dgm:spPr/>
      <dgm:t>
        <a:bodyPr/>
        <a:lstStyle/>
        <a:p>
          <a:r>
            <a:rPr lang="fr-FR" dirty="0"/>
            <a:t>Données brutes issues de capteurs</a:t>
          </a:r>
        </a:p>
      </dgm:t>
    </dgm:pt>
    <dgm:pt modelId="{261A92AE-4F80-44DB-8516-0F0B30A3F42F}" type="parTrans" cxnId="{4C6A102A-F02B-4F51-8FEF-FD821D3E6D59}">
      <dgm:prSet/>
      <dgm:spPr/>
      <dgm:t>
        <a:bodyPr/>
        <a:lstStyle/>
        <a:p>
          <a:endParaRPr lang="fr-FR"/>
        </a:p>
      </dgm:t>
    </dgm:pt>
    <dgm:pt modelId="{ABEA2521-B6E1-4707-8843-DFB84DA97095}" type="sibTrans" cxnId="{4C6A102A-F02B-4F51-8FEF-FD821D3E6D59}">
      <dgm:prSet/>
      <dgm:spPr/>
      <dgm:t>
        <a:bodyPr/>
        <a:lstStyle/>
        <a:p>
          <a:endParaRPr lang="fr-FR"/>
        </a:p>
      </dgm:t>
    </dgm:pt>
    <dgm:pt modelId="{FB6F5776-33CF-428D-B2A8-14C22E4887C4}">
      <dgm:prSet phldrT="[Texte]"/>
      <dgm:spPr/>
      <dgm:t>
        <a:bodyPr/>
        <a:lstStyle/>
        <a:p>
          <a:r>
            <a:rPr lang="fr-FR" dirty="0"/>
            <a:t>Traitement</a:t>
          </a:r>
        </a:p>
      </dgm:t>
    </dgm:pt>
    <dgm:pt modelId="{A4CA5E5F-A827-49E5-A99E-9DC7EAC510EA}" type="parTrans" cxnId="{E7FE6EF5-4E0A-4601-86D3-D9BC08FF2E94}">
      <dgm:prSet/>
      <dgm:spPr/>
      <dgm:t>
        <a:bodyPr/>
        <a:lstStyle/>
        <a:p>
          <a:endParaRPr lang="fr-FR"/>
        </a:p>
      </dgm:t>
    </dgm:pt>
    <dgm:pt modelId="{87A7F679-14BC-4DD6-A523-7332CF999321}" type="sibTrans" cxnId="{E7FE6EF5-4E0A-4601-86D3-D9BC08FF2E94}">
      <dgm:prSet/>
      <dgm:spPr/>
      <dgm:t>
        <a:bodyPr/>
        <a:lstStyle/>
        <a:p>
          <a:endParaRPr lang="fr-FR"/>
        </a:p>
      </dgm:t>
    </dgm:pt>
    <dgm:pt modelId="{6B08E221-EEC2-4F05-9617-4A971AFB4108}">
      <dgm:prSet phldrT="[Texte]"/>
      <dgm:spPr/>
      <dgm:t>
        <a:bodyPr/>
        <a:lstStyle/>
        <a:p>
          <a:r>
            <a:rPr lang="fr-FR" dirty="0"/>
            <a:t>Données qualifiées</a:t>
          </a:r>
        </a:p>
      </dgm:t>
    </dgm:pt>
    <dgm:pt modelId="{DA3F5FD3-0F44-461F-9BAF-FE328B72DC62}" type="parTrans" cxnId="{5236B02D-D16A-496F-9850-6AA387E24BB4}">
      <dgm:prSet/>
      <dgm:spPr/>
      <dgm:t>
        <a:bodyPr/>
        <a:lstStyle/>
        <a:p>
          <a:endParaRPr lang="fr-FR"/>
        </a:p>
      </dgm:t>
    </dgm:pt>
    <dgm:pt modelId="{B5D7830F-EE5F-4F37-A572-0E860B26F47E}" type="sibTrans" cxnId="{5236B02D-D16A-496F-9850-6AA387E24BB4}">
      <dgm:prSet/>
      <dgm:spPr/>
      <dgm:t>
        <a:bodyPr/>
        <a:lstStyle/>
        <a:p>
          <a:endParaRPr lang="fr-FR"/>
        </a:p>
      </dgm:t>
    </dgm:pt>
    <dgm:pt modelId="{D130F5FA-6A4A-4384-807E-918E54C1040E}">
      <dgm:prSet phldrT="[Texte]"/>
      <dgm:spPr/>
      <dgm:t>
        <a:bodyPr/>
        <a:lstStyle/>
        <a:p>
          <a:r>
            <a:rPr lang="fr-FR" dirty="0"/>
            <a:t>Interprétation</a:t>
          </a:r>
        </a:p>
      </dgm:t>
    </dgm:pt>
    <dgm:pt modelId="{BA89975B-5A28-4F60-874A-F22145ADD755}" type="parTrans" cxnId="{4E91974F-F585-4829-834C-A73F590A0BCA}">
      <dgm:prSet/>
      <dgm:spPr/>
      <dgm:t>
        <a:bodyPr/>
        <a:lstStyle/>
        <a:p>
          <a:endParaRPr lang="fr-FR"/>
        </a:p>
      </dgm:t>
    </dgm:pt>
    <dgm:pt modelId="{A14217D9-A6CB-4B24-994C-C2636F88C9EC}" type="sibTrans" cxnId="{4E91974F-F585-4829-834C-A73F590A0BCA}">
      <dgm:prSet/>
      <dgm:spPr/>
      <dgm:t>
        <a:bodyPr/>
        <a:lstStyle/>
        <a:p>
          <a:endParaRPr lang="fr-FR"/>
        </a:p>
      </dgm:t>
    </dgm:pt>
    <dgm:pt modelId="{1E7251A2-8611-4A0C-ACB4-73D03AC6A3D3}">
      <dgm:prSet phldrT="[Texte]"/>
      <dgm:spPr/>
      <dgm:t>
        <a:bodyPr/>
        <a:lstStyle/>
        <a:p>
          <a:r>
            <a:rPr lang="fr-FR" dirty="0"/>
            <a:t>Données croisées et interprétées </a:t>
          </a:r>
          <a:br>
            <a:rPr lang="fr-FR" dirty="0"/>
          </a:br>
          <a:r>
            <a:rPr lang="fr-FR" dirty="0"/>
            <a:t>grâce à des modèles métiers</a:t>
          </a:r>
        </a:p>
      </dgm:t>
    </dgm:pt>
    <dgm:pt modelId="{F4C7615F-AF08-4898-B9AC-6770254EF957}" type="parTrans" cxnId="{DF91F768-B0B8-4B4F-9709-D873CB0C2B0E}">
      <dgm:prSet/>
      <dgm:spPr/>
      <dgm:t>
        <a:bodyPr/>
        <a:lstStyle/>
        <a:p>
          <a:endParaRPr lang="fr-FR"/>
        </a:p>
      </dgm:t>
    </dgm:pt>
    <dgm:pt modelId="{A74B82AA-9EF9-4AAF-8160-2B8406FCFC12}" type="sibTrans" cxnId="{DF91F768-B0B8-4B4F-9709-D873CB0C2B0E}">
      <dgm:prSet/>
      <dgm:spPr/>
      <dgm:t>
        <a:bodyPr/>
        <a:lstStyle/>
        <a:p>
          <a:endParaRPr lang="fr-FR"/>
        </a:p>
      </dgm:t>
    </dgm:pt>
    <dgm:pt modelId="{1F67AA74-F8C2-4E78-B38F-E6E5B226A1F6}">
      <dgm:prSet phldrT="[Texte]"/>
      <dgm:spPr/>
      <dgm:t>
        <a:bodyPr/>
        <a:lstStyle/>
        <a:p>
          <a:r>
            <a:rPr lang="fr-FR" dirty="0"/>
            <a:t>Décision/Action</a:t>
          </a:r>
        </a:p>
      </dgm:t>
    </dgm:pt>
    <dgm:pt modelId="{C739DDCB-E65A-4B0D-9E25-B42AB588C2A1}" type="parTrans" cxnId="{5083B2E3-6365-486E-A9B8-92F4E1400F0D}">
      <dgm:prSet/>
      <dgm:spPr/>
      <dgm:t>
        <a:bodyPr/>
        <a:lstStyle/>
        <a:p>
          <a:endParaRPr lang="fr-FR"/>
        </a:p>
      </dgm:t>
    </dgm:pt>
    <dgm:pt modelId="{2F8A8FB6-9A1B-4042-8C33-7A1E8160F001}" type="sibTrans" cxnId="{5083B2E3-6365-486E-A9B8-92F4E1400F0D}">
      <dgm:prSet/>
      <dgm:spPr/>
      <dgm:t>
        <a:bodyPr/>
        <a:lstStyle/>
        <a:p>
          <a:endParaRPr lang="fr-FR"/>
        </a:p>
      </dgm:t>
    </dgm:pt>
    <dgm:pt modelId="{4A52156D-B191-44E2-89E4-2973D8A69BFB}">
      <dgm:prSet phldrT="[Texte]"/>
      <dgm:spPr/>
      <dgm:t>
        <a:bodyPr/>
        <a:lstStyle/>
        <a:p>
          <a:r>
            <a:rPr lang="fr-FR" dirty="0"/>
            <a:t>Service packagé </a:t>
          </a:r>
          <a:br>
            <a:rPr lang="fr-FR" dirty="0"/>
          </a:br>
          <a:r>
            <a:rPr lang="fr-FR" dirty="0"/>
            <a:t>agro-numérique</a:t>
          </a:r>
        </a:p>
      </dgm:t>
    </dgm:pt>
    <dgm:pt modelId="{E868F48E-4325-411E-BF1C-E5592B20FECA}" type="parTrans" cxnId="{1DC446DD-23ED-49D9-9B07-C80751322385}">
      <dgm:prSet/>
      <dgm:spPr/>
      <dgm:t>
        <a:bodyPr/>
        <a:lstStyle/>
        <a:p>
          <a:endParaRPr lang="fr-FR"/>
        </a:p>
      </dgm:t>
    </dgm:pt>
    <dgm:pt modelId="{0E481DE6-122D-4FF6-B147-490C382E5934}" type="sibTrans" cxnId="{1DC446DD-23ED-49D9-9B07-C80751322385}">
      <dgm:prSet/>
      <dgm:spPr/>
      <dgm:t>
        <a:bodyPr/>
        <a:lstStyle/>
        <a:p>
          <a:endParaRPr lang="fr-FR"/>
        </a:p>
      </dgm:t>
    </dgm:pt>
    <dgm:pt modelId="{4CE2293D-C157-43B7-95ED-4364B8F26586}">
      <dgm:prSet phldrT="[Texte]"/>
      <dgm:spPr/>
      <dgm:t>
        <a:bodyPr/>
        <a:lstStyle/>
        <a:p>
          <a:r>
            <a:rPr lang="fr-FR" dirty="0"/>
            <a:t>1</a:t>
          </a:r>
          <a:r>
            <a:rPr lang="fr-FR" baseline="30000" dirty="0"/>
            <a:t>er</a:t>
          </a:r>
          <a:r>
            <a:rPr lang="fr-FR" dirty="0"/>
            <a:t> niveau d’indicateurs</a:t>
          </a:r>
          <a:br>
            <a:rPr lang="fr-FR" dirty="0"/>
          </a:br>
          <a:r>
            <a:rPr lang="fr-FR" dirty="0"/>
            <a:t>et de </a:t>
          </a:r>
          <a:r>
            <a:rPr lang="fr-FR" dirty="0" err="1"/>
            <a:t>reporting</a:t>
          </a:r>
          <a:r>
            <a:rPr lang="fr-FR" dirty="0"/>
            <a:t> </a:t>
          </a:r>
        </a:p>
      </dgm:t>
    </dgm:pt>
    <dgm:pt modelId="{CE15D74F-0672-42E2-9794-0E33922A545B}" type="parTrans" cxnId="{2A2C3CAC-5815-4DBC-942A-5D3AB52F3DAA}">
      <dgm:prSet/>
      <dgm:spPr/>
      <dgm:t>
        <a:bodyPr/>
        <a:lstStyle/>
        <a:p>
          <a:endParaRPr lang="fr-FR"/>
        </a:p>
      </dgm:t>
    </dgm:pt>
    <dgm:pt modelId="{10C67ABD-3A2B-409B-A3DA-FFFD8CFDC2C9}" type="sibTrans" cxnId="{2A2C3CAC-5815-4DBC-942A-5D3AB52F3DAA}">
      <dgm:prSet/>
      <dgm:spPr/>
      <dgm:t>
        <a:bodyPr/>
        <a:lstStyle/>
        <a:p>
          <a:endParaRPr lang="fr-FR"/>
        </a:p>
      </dgm:t>
    </dgm:pt>
    <dgm:pt modelId="{48F309C9-2C92-4E7F-B905-5FD5608B1300}" type="pres">
      <dgm:prSet presAssocID="{776321B6-2467-4CAA-AEC4-4401733B1E17}" presName="Name0" presStyleCnt="0">
        <dgm:presLayoutVars>
          <dgm:dir/>
          <dgm:animLvl val="lvl"/>
          <dgm:resizeHandles val="exact"/>
        </dgm:presLayoutVars>
      </dgm:prSet>
      <dgm:spPr/>
    </dgm:pt>
    <dgm:pt modelId="{D25638CE-BA8C-460D-90A4-B7838A58113D}" type="pres">
      <dgm:prSet presAssocID="{776321B6-2467-4CAA-AEC4-4401733B1E17}" presName="tSp" presStyleCnt="0"/>
      <dgm:spPr/>
    </dgm:pt>
    <dgm:pt modelId="{30FDEFC6-87A7-4969-AAD1-15784A59BBAB}" type="pres">
      <dgm:prSet presAssocID="{776321B6-2467-4CAA-AEC4-4401733B1E17}" presName="bSp" presStyleCnt="0"/>
      <dgm:spPr/>
    </dgm:pt>
    <dgm:pt modelId="{8BAF78A4-1239-4817-8FA9-376FB764CC18}" type="pres">
      <dgm:prSet presAssocID="{776321B6-2467-4CAA-AEC4-4401733B1E17}" presName="process" presStyleCnt="0"/>
      <dgm:spPr/>
    </dgm:pt>
    <dgm:pt modelId="{49398DDD-AF95-4E14-92F1-FF0ED989C4E8}" type="pres">
      <dgm:prSet presAssocID="{39DBD2E0-A584-4F75-8D2E-BB1A5B3C3A17}" presName="composite1" presStyleCnt="0"/>
      <dgm:spPr/>
    </dgm:pt>
    <dgm:pt modelId="{0778FA61-9FAC-452D-9129-CDF9690D6AF5}" type="pres">
      <dgm:prSet presAssocID="{39DBD2E0-A584-4F75-8D2E-BB1A5B3C3A17}" presName="dummyNode1" presStyleLbl="node1" presStyleIdx="0" presStyleCnt="4"/>
      <dgm:spPr/>
    </dgm:pt>
    <dgm:pt modelId="{BBD4E1E1-4653-4DD1-B15D-79F9C4CED9AB}" type="pres">
      <dgm:prSet presAssocID="{39DBD2E0-A584-4F75-8D2E-BB1A5B3C3A17}" presName="childNode1" presStyleLbl="bgAcc1" presStyleIdx="0" presStyleCnt="4">
        <dgm:presLayoutVars>
          <dgm:bulletEnabled val="1"/>
        </dgm:presLayoutVars>
      </dgm:prSet>
      <dgm:spPr/>
    </dgm:pt>
    <dgm:pt modelId="{616E1CD7-E40F-4AEF-A74A-ECD88B99A599}" type="pres">
      <dgm:prSet presAssocID="{39DBD2E0-A584-4F75-8D2E-BB1A5B3C3A17}" presName="childNode1tx" presStyleLbl="bgAcc1" presStyleIdx="0" presStyleCnt="4">
        <dgm:presLayoutVars>
          <dgm:bulletEnabled val="1"/>
        </dgm:presLayoutVars>
      </dgm:prSet>
      <dgm:spPr/>
    </dgm:pt>
    <dgm:pt modelId="{6A03C511-2EB5-4C58-A6AF-DC551B74BBA5}" type="pres">
      <dgm:prSet presAssocID="{39DBD2E0-A584-4F75-8D2E-BB1A5B3C3A17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05C0B9A3-3325-4657-A277-E3133B75807C}" type="pres">
      <dgm:prSet presAssocID="{39DBD2E0-A584-4F75-8D2E-BB1A5B3C3A17}" presName="connSite1" presStyleCnt="0"/>
      <dgm:spPr/>
    </dgm:pt>
    <dgm:pt modelId="{5F4C7F55-B98A-48E7-9487-15C7A3864208}" type="pres">
      <dgm:prSet presAssocID="{FE262EC9-167F-439E-8929-F0D4B211F0B6}" presName="Name9" presStyleLbl="sibTrans2D1" presStyleIdx="0" presStyleCnt="3"/>
      <dgm:spPr/>
    </dgm:pt>
    <dgm:pt modelId="{C3A86A5B-168F-43F3-B49B-3CE53DFF9E60}" type="pres">
      <dgm:prSet presAssocID="{FB6F5776-33CF-428D-B2A8-14C22E4887C4}" presName="composite2" presStyleCnt="0"/>
      <dgm:spPr/>
    </dgm:pt>
    <dgm:pt modelId="{BC91D375-695A-4383-9DCC-6BF7F258AEBD}" type="pres">
      <dgm:prSet presAssocID="{FB6F5776-33CF-428D-B2A8-14C22E4887C4}" presName="dummyNode2" presStyleLbl="node1" presStyleIdx="0" presStyleCnt="4"/>
      <dgm:spPr/>
    </dgm:pt>
    <dgm:pt modelId="{05A27F65-1493-44FE-974A-2EFE8CCD7E98}" type="pres">
      <dgm:prSet presAssocID="{FB6F5776-33CF-428D-B2A8-14C22E4887C4}" presName="childNode2" presStyleLbl="bgAcc1" presStyleIdx="1" presStyleCnt="4">
        <dgm:presLayoutVars>
          <dgm:bulletEnabled val="1"/>
        </dgm:presLayoutVars>
      </dgm:prSet>
      <dgm:spPr/>
    </dgm:pt>
    <dgm:pt modelId="{63B266EC-B72B-4336-B523-7ED5036419EE}" type="pres">
      <dgm:prSet presAssocID="{FB6F5776-33CF-428D-B2A8-14C22E4887C4}" presName="childNode2tx" presStyleLbl="bgAcc1" presStyleIdx="1" presStyleCnt="4">
        <dgm:presLayoutVars>
          <dgm:bulletEnabled val="1"/>
        </dgm:presLayoutVars>
      </dgm:prSet>
      <dgm:spPr/>
    </dgm:pt>
    <dgm:pt modelId="{BDBF7CA3-FEE8-4797-A479-72F6329F8C4A}" type="pres">
      <dgm:prSet presAssocID="{FB6F5776-33CF-428D-B2A8-14C22E4887C4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E82D5233-FF86-4005-BFC6-95078EACF23F}" type="pres">
      <dgm:prSet presAssocID="{FB6F5776-33CF-428D-B2A8-14C22E4887C4}" presName="connSite2" presStyleCnt="0"/>
      <dgm:spPr/>
    </dgm:pt>
    <dgm:pt modelId="{3F9BE05D-87C8-46AB-958E-6C26E6DF2CF4}" type="pres">
      <dgm:prSet presAssocID="{87A7F679-14BC-4DD6-A523-7332CF999321}" presName="Name18" presStyleLbl="sibTrans2D1" presStyleIdx="1" presStyleCnt="3"/>
      <dgm:spPr/>
    </dgm:pt>
    <dgm:pt modelId="{6CA4AEC6-BD50-4E48-A933-CAE8B5642575}" type="pres">
      <dgm:prSet presAssocID="{D130F5FA-6A4A-4384-807E-918E54C1040E}" presName="composite1" presStyleCnt="0"/>
      <dgm:spPr/>
    </dgm:pt>
    <dgm:pt modelId="{97D1DAED-8572-4FDF-935C-AB2CDE720405}" type="pres">
      <dgm:prSet presAssocID="{D130F5FA-6A4A-4384-807E-918E54C1040E}" presName="dummyNode1" presStyleLbl="node1" presStyleIdx="1" presStyleCnt="4"/>
      <dgm:spPr/>
    </dgm:pt>
    <dgm:pt modelId="{F0A8F651-33BB-4D92-88C5-A657541B6536}" type="pres">
      <dgm:prSet presAssocID="{D130F5FA-6A4A-4384-807E-918E54C1040E}" presName="childNode1" presStyleLbl="bgAcc1" presStyleIdx="2" presStyleCnt="4">
        <dgm:presLayoutVars>
          <dgm:bulletEnabled val="1"/>
        </dgm:presLayoutVars>
      </dgm:prSet>
      <dgm:spPr/>
    </dgm:pt>
    <dgm:pt modelId="{9880A562-D47A-4BE8-BECB-A2E3BC8381CD}" type="pres">
      <dgm:prSet presAssocID="{D130F5FA-6A4A-4384-807E-918E54C1040E}" presName="childNode1tx" presStyleLbl="bgAcc1" presStyleIdx="2" presStyleCnt="4">
        <dgm:presLayoutVars>
          <dgm:bulletEnabled val="1"/>
        </dgm:presLayoutVars>
      </dgm:prSet>
      <dgm:spPr/>
    </dgm:pt>
    <dgm:pt modelId="{477B64B5-EDA2-4D08-90D3-CBEF9E42721D}" type="pres">
      <dgm:prSet presAssocID="{D130F5FA-6A4A-4384-807E-918E54C1040E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102C10C-0429-461D-82D9-CD45E4513AFE}" type="pres">
      <dgm:prSet presAssocID="{D130F5FA-6A4A-4384-807E-918E54C1040E}" presName="connSite1" presStyleCnt="0"/>
      <dgm:spPr/>
    </dgm:pt>
    <dgm:pt modelId="{43C5C68F-DD8F-4D98-93D3-4103E4D3DCF4}" type="pres">
      <dgm:prSet presAssocID="{A14217D9-A6CB-4B24-994C-C2636F88C9EC}" presName="Name9" presStyleLbl="sibTrans2D1" presStyleIdx="2" presStyleCnt="3"/>
      <dgm:spPr/>
    </dgm:pt>
    <dgm:pt modelId="{B14164C9-C7B2-466B-B4DE-D7870A2CF5C9}" type="pres">
      <dgm:prSet presAssocID="{1F67AA74-F8C2-4E78-B38F-E6E5B226A1F6}" presName="composite2" presStyleCnt="0"/>
      <dgm:spPr/>
    </dgm:pt>
    <dgm:pt modelId="{B7201BA1-7480-4BFA-92E9-897A48405ABC}" type="pres">
      <dgm:prSet presAssocID="{1F67AA74-F8C2-4E78-B38F-E6E5B226A1F6}" presName="dummyNode2" presStyleLbl="node1" presStyleIdx="2" presStyleCnt="4"/>
      <dgm:spPr/>
    </dgm:pt>
    <dgm:pt modelId="{A2AA2858-67C5-4C09-A4F7-0B83F0BE211D}" type="pres">
      <dgm:prSet presAssocID="{1F67AA74-F8C2-4E78-B38F-E6E5B226A1F6}" presName="childNode2" presStyleLbl="bgAcc1" presStyleIdx="3" presStyleCnt="4">
        <dgm:presLayoutVars>
          <dgm:bulletEnabled val="1"/>
        </dgm:presLayoutVars>
      </dgm:prSet>
      <dgm:spPr/>
    </dgm:pt>
    <dgm:pt modelId="{0CE3D10A-F011-41E0-A25E-CA4160D54E21}" type="pres">
      <dgm:prSet presAssocID="{1F67AA74-F8C2-4E78-B38F-E6E5B226A1F6}" presName="childNode2tx" presStyleLbl="bgAcc1" presStyleIdx="3" presStyleCnt="4">
        <dgm:presLayoutVars>
          <dgm:bulletEnabled val="1"/>
        </dgm:presLayoutVars>
      </dgm:prSet>
      <dgm:spPr/>
    </dgm:pt>
    <dgm:pt modelId="{F7DE66B3-B9AE-4B8F-BEC3-DD10F3A49C4F}" type="pres">
      <dgm:prSet presAssocID="{1F67AA74-F8C2-4E78-B38F-E6E5B226A1F6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7AABC46A-5E5F-4EC5-A7C7-24768552AAFA}" type="pres">
      <dgm:prSet presAssocID="{1F67AA74-F8C2-4E78-B38F-E6E5B226A1F6}" presName="connSite2" presStyleCnt="0"/>
      <dgm:spPr/>
    </dgm:pt>
  </dgm:ptLst>
  <dgm:cxnLst>
    <dgm:cxn modelId="{DC33C300-23B1-40DD-B9E6-2394FA6FB3E6}" type="presOf" srcId="{1F67AA74-F8C2-4E78-B38F-E6E5B226A1F6}" destId="{F7DE66B3-B9AE-4B8F-BEC3-DD10F3A49C4F}" srcOrd="0" destOrd="0" presId="urn:microsoft.com/office/officeart/2005/8/layout/hProcess4"/>
    <dgm:cxn modelId="{4ECE1103-23E7-4421-87B4-AA003EB0E5D1}" type="presOf" srcId="{4A52156D-B191-44E2-89E4-2973D8A69BFB}" destId="{A2AA2858-67C5-4C09-A4F7-0B83F0BE211D}" srcOrd="0" destOrd="0" presId="urn:microsoft.com/office/officeart/2005/8/layout/hProcess4"/>
    <dgm:cxn modelId="{3872160C-47CF-4326-A202-BD383E0F3FA7}" type="presOf" srcId="{FB6F5776-33CF-428D-B2A8-14C22E4887C4}" destId="{BDBF7CA3-FEE8-4797-A479-72F6329F8C4A}" srcOrd="0" destOrd="0" presId="urn:microsoft.com/office/officeart/2005/8/layout/hProcess4"/>
    <dgm:cxn modelId="{815E4612-3517-4A58-97F9-8E6E460AE9DB}" type="presOf" srcId="{6093A04D-D73F-4C0C-ADA1-4291BFE19AF5}" destId="{616E1CD7-E40F-4AEF-A74A-ECD88B99A599}" srcOrd="1" destOrd="0" presId="urn:microsoft.com/office/officeart/2005/8/layout/hProcess4"/>
    <dgm:cxn modelId="{F145C913-F78B-4FC1-95F4-0E6849F21B10}" type="presOf" srcId="{776321B6-2467-4CAA-AEC4-4401733B1E17}" destId="{48F309C9-2C92-4E7F-B905-5FD5608B1300}" srcOrd="0" destOrd="0" presId="urn:microsoft.com/office/officeart/2005/8/layout/hProcess4"/>
    <dgm:cxn modelId="{957E6018-1AA8-4031-889B-6F8F33DA35C8}" type="presOf" srcId="{D130F5FA-6A4A-4384-807E-918E54C1040E}" destId="{477B64B5-EDA2-4D08-90D3-CBEF9E42721D}" srcOrd="0" destOrd="0" presId="urn:microsoft.com/office/officeart/2005/8/layout/hProcess4"/>
    <dgm:cxn modelId="{B7A71D1A-F77E-4BD9-AC72-A0ABCEEF4B66}" type="presOf" srcId="{39DBD2E0-A584-4F75-8D2E-BB1A5B3C3A17}" destId="{6A03C511-2EB5-4C58-A6AF-DC551B74BBA5}" srcOrd="0" destOrd="0" presId="urn:microsoft.com/office/officeart/2005/8/layout/hProcess4"/>
    <dgm:cxn modelId="{4C6A102A-F02B-4F51-8FEF-FD821D3E6D59}" srcId="{39DBD2E0-A584-4F75-8D2E-BB1A5B3C3A17}" destId="{6093A04D-D73F-4C0C-ADA1-4291BFE19AF5}" srcOrd="0" destOrd="0" parTransId="{261A92AE-4F80-44DB-8516-0F0B30A3F42F}" sibTransId="{ABEA2521-B6E1-4707-8843-DFB84DA97095}"/>
    <dgm:cxn modelId="{963B9F2A-EC7D-40C6-8F82-BAB8BEDDE695}" type="presOf" srcId="{1E7251A2-8611-4A0C-ACB4-73D03AC6A3D3}" destId="{9880A562-D47A-4BE8-BECB-A2E3BC8381CD}" srcOrd="1" destOrd="0" presId="urn:microsoft.com/office/officeart/2005/8/layout/hProcess4"/>
    <dgm:cxn modelId="{27C1252C-06AE-474C-9665-B652A2747EE4}" srcId="{776321B6-2467-4CAA-AEC4-4401733B1E17}" destId="{39DBD2E0-A584-4F75-8D2E-BB1A5B3C3A17}" srcOrd="0" destOrd="0" parTransId="{B69416A8-9904-42A1-B599-1BDF095D3750}" sibTransId="{FE262EC9-167F-439E-8929-F0D4B211F0B6}"/>
    <dgm:cxn modelId="{5236B02D-D16A-496F-9850-6AA387E24BB4}" srcId="{FB6F5776-33CF-428D-B2A8-14C22E4887C4}" destId="{6B08E221-EEC2-4F05-9617-4A971AFB4108}" srcOrd="0" destOrd="0" parTransId="{DA3F5FD3-0F44-461F-9BAF-FE328B72DC62}" sibTransId="{B5D7830F-EE5F-4F37-A572-0E860B26F47E}"/>
    <dgm:cxn modelId="{29006733-1135-4FA4-8C65-98E2C5FE3717}" type="presOf" srcId="{FE262EC9-167F-439E-8929-F0D4B211F0B6}" destId="{5F4C7F55-B98A-48E7-9487-15C7A3864208}" srcOrd="0" destOrd="0" presId="urn:microsoft.com/office/officeart/2005/8/layout/hProcess4"/>
    <dgm:cxn modelId="{13F19D38-625F-4D2E-AED5-2BA2D659FB06}" type="presOf" srcId="{1E7251A2-8611-4A0C-ACB4-73D03AC6A3D3}" destId="{F0A8F651-33BB-4D92-88C5-A657541B6536}" srcOrd="0" destOrd="0" presId="urn:microsoft.com/office/officeart/2005/8/layout/hProcess4"/>
    <dgm:cxn modelId="{E8391B5F-805C-4B79-89F5-627F42795C2D}" type="presOf" srcId="{87A7F679-14BC-4DD6-A523-7332CF999321}" destId="{3F9BE05D-87C8-46AB-958E-6C26E6DF2CF4}" srcOrd="0" destOrd="0" presId="urn:microsoft.com/office/officeart/2005/8/layout/hProcess4"/>
    <dgm:cxn modelId="{469B1644-2366-4DC8-9810-4FBD84B4F6A4}" type="presOf" srcId="{6B08E221-EEC2-4F05-9617-4A971AFB4108}" destId="{63B266EC-B72B-4336-B523-7ED5036419EE}" srcOrd="1" destOrd="0" presId="urn:microsoft.com/office/officeart/2005/8/layout/hProcess4"/>
    <dgm:cxn modelId="{175F7844-A6EF-4792-A758-633FBA70F278}" type="presOf" srcId="{6093A04D-D73F-4C0C-ADA1-4291BFE19AF5}" destId="{BBD4E1E1-4653-4DD1-B15D-79F9C4CED9AB}" srcOrd="0" destOrd="0" presId="urn:microsoft.com/office/officeart/2005/8/layout/hProcess4"/>
    <dgm:cxn modelId="{DF91F768-B0B8-4B4F-9709-D873CB0C2B0E}" srcId="{D130F5FA-6A4A-4384-807E-918E54C1040E}" destId="{1E7251A2-8611-4A0C-ACB4-73D03AC6A3D3}" srcOrd="0" destOrd="0" parTransId="{F4C7615F-AF08-4898-B9AC-6770254EF957}" sibTransId="{A74B82AA-9EF9-4AAF-8160-2B8406FCFC12}"/>
    <dgm:cxn modelId="{4E91974F-F585-4829-834C-A73F590A0BCA}" srcId="{776321B6-2467-4CAA-AEC4-4401733B1E17}" destId="{D130F5FA-6A4A-4384-807E-918E54C1040E}" srcOrd="2" destOrd="0" parTransId="{BA89975B-5A28-4F60-874A-F22145ADD755}" sibTransId="{A14217D9-A6CB-4B24-994C-C2636F88C9EC}"/>
    <dgm:cxn modelId="{2A2C3CAC-5815-4DBC-942A-5D3AB52F3DAA}" srcId="{FB6F5776-33CF-428D-B2A8-14C22E4887C4}" destId="{4CE2293D-C157-43B7-95ED-4364B8F26586}" srcOrd="1" destOrd="0" parTransId="{CE15D74F-0672-42E2-9794-0E33922A545B}" sibTransId="{10C67ABD-3A2B-409B-A3DA-FFFD8CFDC2C9}"/>
    <dgm:cxn modelId="{61736AAE-730A-4B6B-847B-8AD8B33304E7}" type="presOf" srcId="{4CE2293D-C157-43B7-95ED-4364B8F26586}" destId="{05A27F65-1493-44FE-974A-2EFE8CCD7E98}" srcOrd="0" destOrd="1" presId="urn:microsoft.com/office/officeart/2005/8/layout/hProcess4"/>
    <dgm:cxn modelId="{F0C185B3-59A6-45D9-BDAD-F21AAAC00C6F}" type="presOf" srcId="{6B08E221-EEC2-4F05-9617-4A971AFB4108}" destId="{05A27F65-1493-44FE-974A-2EFE8CCD7E98}" srcOrd="0" destOrd="0" presId="urn:microsoft.com/office/officeart/2005/8/layout/hProcess4"/>
    <dgm:cxn modelId="{C3D3B1C4-DD6B-4747-BA45-E5343F978BD1}" type="presOf" srcId="{4CE2293D-C157-43B7-95ED-4364B8F26586}" destId="{63B266EC-B72B-4336-B523-7ED5036419EE}" srcOrd="1" destOrd="1" presId="urn:microsoft.com/office/officeart/2005/8/layout/hProcess4"/>
    <dgm:cxn modelId="{08315CD3-0D3D-43E8-9CDA-B7671AC5180D}" type="presOf" srcId="{A14217D9-A6CB-4B24-994C-C2636F88C9EC}" destId="{43C5C68F-DD8F-4D98-93D3-4103E4D3DCF4}" srcOrd="0" destOrd="0" presId="urn:microsoft.com/office/officeart/2005/8/layout/hProcess4"/>
    <dgm:cxn modelId="{1DC446DD-23ED-49D9-9B07-C80751322385}" srcId="{1F67AA74-F8C2-4E78-B38F-E6E5B226A1F6}" destId="{4A52156D-B191-44E2-89E4-2973D8A69BFB}" srcOrd="0" destOrd="0" parTransId="{E868F48E-4325-411E-BF1C-E5592B20FECA}" sibTransId="{0E481DE6-122D-4FF6-B147-490C382E5934}"/>
    <dgm:cxn modelId="{5083B2E3-6365-486E-A9B8-92F4E1400F0D}" srcId="{776321B6-2467-4CAA-AEC4-4401733B1E17}" destId="{1F67AA74-F8C2-4E78-B38F-E6E5B226A1F6}" srcOrd="3" destOrd="0" parTransId="{C739DDCB-E65A-4B0D-9E25-B42AB588C2A1}" sibTransId="{2F8A8FB6-9A1B-4042-8C33-7A1E8160F001}"/>
    <dgm:cxn modelId="{6B9124E6-9135-4D58-B97E-5942D327D6A5}" type="presOf" srcId="{4A52156D-B191-44E2-89E4-2973D8A69BFB}" destId="{0CE3D10A-F011-41E0-A25E-CA4160D54E21}" srcOrd="1" destOrd="0" presId="urn:microsoft.com/office/officeart/2005/8/layout/hProcess4"/>
    <dgm:cxn modelId="{E7FE6EF5-4E0A-4601-86D3-D9BC08FF2E94}" srcId="{776321B6-2467-4CAA-AEC4-4401733B1E17}" destId="{FB6F5776-33CF-428D-B2A8-14C22E4887C4}" srcOrd="1" destOrd="0" parTransId="{A4CA5E5F-A827-49E5-A99E-9DC7EAC510EA}" sibTransId="{87A7F679-14BC-4DD6-A523-7332CF999321}"/>
    <dgm:cxn modelId="{2504A024-BA59-4B15-A581-788B1ADFC5FE}" type="presParOf" srcId="{48F309C9-2C92-4E7F-B905-5FD5608B1300}" destId="{D25638CE-BA8C-460D-90A4-B7838A58113D}" srcOrd="0" destOrd="0" presId="urn:microsoft.com/office/officeart/2005/8/layout/hProcess4"/>
    <dgm:cxn modelId="{B147A793-B5BA-425B-B054-7D9E5FFE8C4D}" type="presParOf" srcId="{48F309C9-2C92-4E7F-B905-5FD5608B1300}" destId="{30FDEFC6-87A7-4969-AAD1-15784A59BBAB}" srcOrd="1" destOrd="0" presId="urn:microsoft.com/office/officeart/2005/8/layout/hProcess4"/>
    <dgm:cxn modelId="{3DFED7EE-5E26-4EDE-9A6C-08246C334787}" type="presParOf" srcId="{48F309C9-2C92-4E7F-B905-5FD5608B1300}" destId="{8BAF78A4-1239-4817-8FA9-376FB764CC18}" srcOrd="2" destOrd="0" presId="urn:microsoft.com/office/officeart/2005/8/layout/hProcess4"/>
    <dgm:cxn modelId="{E8A0DEF1-D957-4442-B47D-59F5DF160616}" type="presParOf" srcId="{8BAF78A4-1239-4817-8FA9-376FB764CC18}" destId="{49398DDD-AF95-4E14-92F1-FF0ED989C4E8}" srcOrd="0" destOrd="0" presId="urn:microsoft.com/office/officeart/2005/8/layout/hProcess4"/>
    <dgm:cxn modelId="{0BA040CA-B055-4D50-A897-C6582CC66212}" type="presParOf" srcId="{49398DDD-AF95-4E14-92F1-FF0ED989C4E8}" destId="{0778FA61-9FAC-452D-9129-CDF9690D6AF5}" srcOrd="0" destOrd="0" presId="urn:microsoft.com/office/officeart/2005/8/layout/hProcess4"/>
    <dgm:cxn modelId="{78DE6A82-9BE2-47E7-AFEA-9D1A8D2A140B}" type="presParOf" srcId="{49398DDD-AF95-4E14-92F1-FF0ED989C4E8}" destId="{BBD4E1E1-4653-4DD1-B15D-79F9C4CED9AB}" srcOrd="1" destOrd="0" presId="urn:microsoft.com/office/officeart/2005/8/layout/hProcess4"/>
    <dgm:cxn modelId="{1BA40065-1AC2-4455-8967-4F2514E22270}" type="presParOf" srcId="{49398DDD-AF95-4E14-92F1-FF0ED989C4E8}" destId="{616E1CD7-E40F-4AEF-A74A-ECD88B99A599}" srcOrd="2" destOrd="0" presId="urn:microsoft.com/office/officeart/2005/8/layout/hProcess4"/>
    <dgm:cxn modelId="{482C2B88-BC13-49C0-9F8F-67B73F779447}" type="presParOf" srcId="{49398DDD-AF95-4E14-92F1-FF0ED989C4E8}" destId="{6A03C511-2EB5-4C58-A6AF-DC551B74BBA5}" srcOrd="3" destOrd="0" presId="urn:microsoft.com/office/officeart/2005/8/layout/hProcess4"/>
    <dgm:cxn modelId="{43E5942C-EFBA-4EFA-B2CE-6DAAEDD7CA08}" type="presParOf" srcId="{49398DDD-AF95-4E14-92F1-FF0ED989C4E8}" destId="{05C0B9A3-3325-4657-A277-E3133B75807C}" srcOrd="4" destOrd="0" presId="urn:microsoft.com/office/officeart/2005/8/layout/hProcess4"/>
    <dgm:cxn modelId="{11E80B66-F4FA-4E45-AEAF-27ED31488A48}" type="presParOf" srcId="{8BAF78A4-1239-4817-8FA9-376FB764CC18}" destId="{5F4C7F55-B98A-48E7-9487-15C7A3864208}" srcOrd="1" destOrd="0" presId="urn:microsoft.com/office/officeart/2005/8/layout/hProcess4"/>
    <dgm:cxn modelId="{C84973F7-265A-4C1E-BBBD-4D7562F67372}" type="presParOf" srcId="{8BAF78A4-1239-4817-8FA9-376FB764CC18}" destId="{C3A86A5B-168F-43F3-B49B-3CE53DFF9E60}" srcOrd="2" destOrd="0" presId="urn:microsoft.com/office/officeart/2005/8/layout/hProcess4"/>
    <dgm:cxn modelId="{7C977AD8-C615-41CD-B92C-AEA7B24A33AF}" type="presParOf" srcId="{C3A86A5B-168F-43F3-B49B-3CE53DFF9E60}" destId="{BC91D375-695A-4383-9DCC-6BF7F258AEBD}" srcOrd="0" destOrd="0" presId="urn:microsoft.com/office/officeart/2005/8/layout/hProcess4"/>
    <dgm:cxn modelId="{F0365850-DF82-4329-BD7E-D73ADC105BE7}" type="presParOf" srcId="{C3A86A5B-168F-43F3-B49B-3CE53DFF9E60}" destId="{05A27F65-1493-44FE-974A-2EFE8CCD7E98}" srcOrd="1" destOrd="0" presId="urn:microsoft.com/office/officeart/2005/8/layout/hProcess4"/>
    <dgm:cxn modelId="{8DFD46CF-5909-4D8E-AEAA-93BEC75E9FBB}" type="presParOf" srcId="{C3A86A5B-168F-43F3-B49B-3CE53DFF9E60}" destId="{63B266EC-B72B-4336-B523-7ED5036419EE}" srcOrd="2" destOrd="0" presId="urn:microsoft.com/office/officeart/2005/8/layout/hProcess4"/>
    <dgm:cxn modelId="{DF566010-1B2D-4CA8-925E-AB546EBFF480}" type="presParOf" srcId="{C3A86A5B-168F-43F3-B49B-3CE53DFF9E60}" destId="{BDBF7CA3-FEE8-4797-A479-72F6329F8C4A}" srcOrd="3" destOrd="0" presId="urn:microsoft.com/office/officeart/2005/8/layout/hProcess4"/>
    <dgm:cxn modelId="{1C275788-821B-43F5-A46C-27A6D97936BB}" type="presParOf" srcId="{C3A86A5B-168F-43F3-B49B-3CE53DFF9E60}" destId="{E82D5233-FF86-4005-BFC6-95078EACF23F}" srcOrd="4" destOrd="0" presId="urn:microsoft.com/office/officeart/2005/8/layout/hProcess4"/>
    <dgm:cxn modelId="{59206F70-137F-4780-B95A-5A6DCC67A4E8}" type="presParOf" srcId="{8BAF78A4-1239-4817-8FA9-376FB764CC18}" destId="{3F9BE05D-87C8-46AB-958E-6C26E6DF2CF4}" srcOrd="3" destOrd="0" presId="urn:microsoft.com/office/officeart/2005/8/layout/hProcess4"/>
    <dgm:cxn modelId="{2CFADF6B-ADF9-4068-B469-EC6E33A2B21E}" type="presParOf" srcId="{8BAF78A4-1239-4817-8FA9-376FB764CC18}" destId="{6CA4AEC6-BD50-4E48-A933-CAE8B5642575}" srcOrd="4" destOrd="0" presId="urn:microsoft.com/office/officeart/2005/8/layout/hProcess4"/>
    <dgm:cxn modelId="{ABB3A5BE-27CA-40B1-8B4D-482DCBF4CB5C}" type="presParOf" srcId="{6CA4AEC6-BD50-4E48-A933-CAE8B5642575}" destId="{97D1DAED-8572-4FDF-935C-AB2CDE720405}" srcOrd="0" destOrd="0" presId="urn:microsoft.com/office/officeart/2005/8/layout/hProcess4"/>
    <dgm:cxn modelId="{06CE0ED2-211C-456A-8098-94AEE79E5697}" type="presParOf" srcId="{6CA4AEC6-BD50-4E48-A933-CAE8B5642575}" destId="{F0A8F651-33BB-4D92-88C5-A657541B6536}" srcOrd="1" destOrd="0" presId="urn:microsoft.com/office/officeart/2005/8/layout/hProcess4"/>
    <dgm:cxn modelId="{D7D16B6E-7424-4C18-8DCD-1B6E57A9C88F}" type="presParOf" srcId="{6CA4AEC6-BD50-4E48-A933-CAE8B5642575}" destId="{9880A562-D47A-4BE8-BECB-A2E3BC8381CD}" srcOrd="2" destOrd="0" presId="urn:microsoft.com/office/officeart/2005/8/layout/hProcess4"/>
    <dgm:cxn modelId="{E5C70A45-DD69-4F8F-8666-79A111A1FF27}" type="presParOf" srcId="{6CA4AEC6-BD50-4E48-A933-CAE8B5642575}" destId="{477B64B5-EDA2-4D08-90D3-CBEF9E42721D}" srcOrd="3" destOrd="0" presId="urn:microsoft.com/office/officeart/2005/8/layout/hProcess4"/>
    <dgm:cxn modelId="{6E2FD5AA-04CC-4E24-98A0-D87258061746}" type="presParOf" srcId="{6CA4AEC6-BD50-4E48-A933-CAE8B5642575}" destId="{1102C10C-0429-461D-82D9-CD45E4513AFE}" srcOrd="4" destOrd="0" presId="urn:microsoft.com/office/officeart/2005/8/layout/hProcess4"/>
    <dgm:cxn modelId="{0002B084-CA5A-4BD0-9448-039EDD57D9F2}" type="presParOf" srcId="{8BAF78A4-1239-4817-8FA9-376FB764CC18}" destId="{43C5C68F-DD8F-4D98-93D3-4103E4D3DCF4}" srcOrd="5" destOrd="0" presId="urn:microsoft.com/office/officeart/2005/8/layout/hProcess4"/>
    <dgm:cxn modelId="{7A9CF0A7-533A-4090-B9B6-85261931FAE7}" type="presParOf" srcId="{8BAF78A4-1239-4817-8FA9-376FB764CC18}" destId="{B14164C9-C7B2-466B-B4DE-D7870A2CF5C9}" srcOrd="6" destOrd="0" presId="urn:microsoft.com/office/officeart/2005/8/layout/hProcess4"/>
    <dgm:cxn modelId="{8F744B29-D56B-4E41-95E6-74692A694EAB}" type="presParOf" srcId="{B14164C9-C7B2-466B-B4DE-D7870A2CF5C9}" destId="{B7201BA1-7480-4BFA-92E9-897A48405ABC}" srcOrd="0" destOrd="0" presId="urn:microsoft.com/office/officeart/2005/8/layout/hProcess4"/>
    <dgm:cxn modelId="{033C135F-6105-44C2-ABDE-99AEFFD2A506}" type="presParOf" srcId="{B14164C9-C7B2-466B-B4DE-D7870A2CF5C9}" destId="{A2AA2858-67C5-4C09-A4F7-0B83F0BE211D}" srcOrd="1" destOrd="0" presId="urn:microsoft.com/office/officeart/2005/8/layout/hProcess4"/>
    <dgm:cxn modelId="{D9A2823D-328D-40A1-8948-5350ED86C58F}" type="presParOf" srcId="{B14164C9-C7B2-466B-B4DE-D7870A2CF5C9}" destId="{0CE3D10A-F011-41E0-A25E-CA4160D54E21}" srcOrd="2" destOrd="0" presId="urn:microsoft.com/office/officeart/2005/8/layout/hProcess4"/>
    <dgm:cxn modelId="{2DB26AC0-E4F1-4F96-886D-D908C6C107A2}" type="presParOf" srcId="{B14164C9-C7B2-466B-B4DE-D7870A2CF5C9}" destId="{F7DE66B3-B9AE-4B8F-BEC3-DD10F3A49C4F}" srcOrd="3" destOrd="0" presId="urn:microsoft.com/office/officeart/2005/8/layout/hProcess4"/>
    <dgm:cxn modelId="{6D0EC2A6-6417-4B9C-AA0C-07993DC883D4}" type="presParOf" srcId="{B14164C9-C7B2-466B-B4DE-D7870A2CF5C9}" destId="{7AABC46A-5E5F-4EC5-A7C7-24768552AAF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4E1E1-4653-4DD1-B15D-79F9C4CED9AB}">
      <dsp:nvSpPr>
        <dsp:cNvPr id="0" name=""/>
        <dsp:cNvSpPr/>
      </dsp:nvSpPr>
      <dsp:spPr>
        <a:xfrm>
          <a:off x="4864" y="1405209"/>
          <a:ext cx="2191609" cy="1807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Données brutes issues de capteurs</a:t>
          </a:r>
        </a:p>
      </dsp:txBody>
      <dsp:txXfrm>
        <a:off x="46462" y="1446807"/>
        <a:ext cx="2108413" cy="1337076"/>
      </dsp:txXfrm>
    </dsp:sp>
    <dsp:sp modelId="{5F4C7F55-B98A-48E7-9487-15C7A3864208}">
      <dsp:nvSpPr>
        <dsp:cNvPr id="0" name=""/>
        <dsp:cNvSpPr/>
      </dsp:nvSpPr>
      <dsp:spPr>
        <a:xfrm>
          <a:off x="1212469" y="1749451"/>
          <a:ext cx="2544393" cy="2544393"/>
        </a:xfrm>
        <a:prstGeom prst="leftCircularArrow">
          <a:avLst>
            <a:gd name="adj1" fmla="val 3652"/>
            <a:gd name="adj2" fmla="val 454747"/>
            <a:gd name="adj3" fmla="val 2230258"/>
            <a:gd name="adj4" fmla="val 9024489"/>
            <a:gd name="adj5" fmla="val 42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3C511-2EB5-4C58-A6AF-DC551B74BBA5}">
      <dsp:nvSpPr>
        <dsp:cNvPr id="0" name=""/>
        <dsp:cNvSpPr/>
      </dsp:nvSpPr>
      <dsp:spPr>
        <a:xfrm>
          <a:off x="491888" y="2825481"/>
          <a:ext cx="1948096" cy="774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Acquisition</a:t>
          </a:r>
        </a:p>
      </dsp:txBody>
      <dsp:txXfrm>
        <a:off x="514578" y="2848171"/>
        <a:ext cx="1902716" cy="729313"/>
      </dsp:txXfrm>
    </dsp:sp>
    <dsp:sp modelId="{05A27F65-1493-44FE-974A-2EFE8CCD7E98}">
      <dsp:nvSpPr>
        <dsp:cNvPr id="0" name=""/>
        <dsp:cNvSpPr/>
      </dsp:nvSpPr>
      <dsp:spPr>
        <a:xfrm>
          <a:off x="2882439" y="1405209"/>
          <a:ext cx="2191609" cy="1807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Données qualifiées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1</a:t>
          </a:r>
          <a:r>
            <a:rPr lang="fr-FR" sz="1900" kern="1200" baseline="30000" dirty="0"/>
            <a:t>er</a:t>
          </a:r>
          <a:r>
            <a:rPr lang="fr-FR" sz="1900" kern="1200" dirty="0"/>
            <a:t> niveau d’indicateurs</a:t>
          </a:r>
          <a:br>
            <a:rPr lang="fr-FR" sz="1900" kern="1200" dirty="0"/>
          </a:br>
          <a:r>
            <a:rPr lang="fr-FR" sz="1900" kern="1200" dirty="0"/>
            <a:t>et de </a:t>
          </a:r>
          <a:r>
            <a:rPr lang="fr-FR" sz="1900" kern="1200" dirty="0" err="1"/>
            <a:t>reporting</a:t>
          </a:r>
          <a:r>
            <a:rPr lang="fr-FR" sz="1900" kern="1200" dirty="0"/>
            <a:t> </a:t>
          </a:r>
        </a:p>
      </dsp:txBody>
      <dsp:txXfrm>
        <a:off x="2924037" y="1834154"/>
        <a:ext cx="2108413" cy="1337076"/>
      </dsp:txXfrm>
    </dsp:sp>
    <dsp:sp modelId="{3F9BE05D-87C8-46AB-958E-6C26E6DF2CF4}">
      <dsp:nvSpPr>
        <dsp:cNvPr id="0" name=""/>
        <dsp:cNvSpPr/>
      </dsp:nvSpPr>
      <dsp:spPr>
        <a:xfrm>
          <a:off x="4071781" y="253317"/>
          <a:ext cx="2824432" cy="2824432"/>
        </a:xfrm>
        <a:prstGeom prst="circularArrow">
          <a:avLst>
            <a:gd name="adj1" fmla="val 3290"/>
            <a:gd name="adj2" fmla="val 406139"/>
            <a:gd name="adj3" fmla="val 19418350"/>
            <a:gd name="adj4" fmla="val 12575511"/>
            <a:gd name="adj5" fmla="val 38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F7CA3-FEE8-4797-A479-72F6329F8C4A}">
      <dsp:nvSpPr>
        <dsp:cNvPr id="0" name=""/>
        <dsp:cNvSpPr/>
      </dsp:nvSpPr>
      <dsp:spPr>
        <a:xfrm>
          <a:off x="3369463" y="1017862"/>
          <a:ext cx="1948096" cy="774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Traitement</a:t>
          </a:r>
        </a:p>
      </dsp:txBody>
      <dsp:txXfrm>
        <a:off x="3392153" y="1040552"/>
        <a:ext cx="1902716" cy="729313"/>
      </dsp:txXfrm>
    </dsp:sp>
    <dsp:sp modelId="{F0A8F651-33BB-4D92-88C5-A657541B6536}">
      <dsp:nvSpPr>
        <dsp:cNvPr id="0" name=""/>
        <dsp:cNvSpPr/>
      </dsp:nvSpPr>
      <dsp:spPr>
        <a:xfrm>
          <a:off x="5760014" y="1405209"/>
          <a:ext cx="2191609" cy="1807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Données croisées et interprétées </a:t>
          </a:r>
          <a:br>
            <a:rPr lang="fr-FR" sz="1900" kern="1200" dirty="0"/>
          </a:br>
          <a:r>
            <a:rPr lang="fr-FR" sz="1900" kern="1200" dirty="0"/>
            <a:t>grâce à des modèles métiers</a:t>
          </a:r>
        </a:p>
      </dsp:txBody>
      <dsp:txXfrm>
        <a:off x="5801612" y="1446807"/>
        <a:ext cx="2108413" cy="1337076"/>
      </dsp:txXfrm>
    </dsp:sp>
    <dsp:sp modelId="{43C5C68F-DD8F-4D98-93D3-4103E4D3DCF4}">
      <dsp:nvSpPr>
        <dsp:cNvPr id="0" name=""/>
        <dsp:cNvSpPr/>
      </dsp:nvSpPr>
      <dsp:spPr>
        <a:xfrm>
          <a:off x="6967619" y="1749451"/>
          <a:ext cx="2544393" cy="2544393"/>
        </a:xfrm>
        <a:prstGeom prst="leftCircularArrow">
          <a:avLst>
            <a:gd name="adj1" fmla="val 3652"/>
            <a:gd name="adj2" fmla="val 454747"/>
            <a:gd name="adj3" fmla="val 2230258"/>
            <a:gd name="adj4" fmla="val 9024489"/>
            <a:gd name="adj5" fmla="val 42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B64B5-EDA2-4D08-90D3-CBEF9E42721D}">
      <dsp:nvSpPr>
        <dsp:cNvPr id="0" name=""/>
        <dsp:cNvSpPr/>
      </dsp:nvSpPr>
      <dsp:spPr>
        <a:xfrm>
          <a:off x="6247038" y="2825481"/>
          <a:ext cx="1948096" cy="774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Interprétation</a:t>
          </a:r>
        </a:p>
      </dsp:txBody>
      <dsp:txXfrm>
        <a:off x="6269728" y="2848171"/>
        <a:ext cx="1902716" cy="729313"/>
      </dsp:txXfrm>
    </dsp:sp>
    <dsp:sp modelId="{A2AA2858-67C5-4C09-A4F7-0B83F0BE211D}">
      <dsp:nvSpPr>
        <dsp:cNvPr id="0" name=""/>
        <dsp:cNvSpPr/>
      </dsp:nvSpPr>
      <dsp:spPr>
        <a:xfrm>
          <a:off x="8637589" y="1405209"/>
          <a:ext cx="2191609" cy="1807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Service packagé </a:t>
          </a:r>
          <a:br>
            <a:rPr lang="fr-FR" sz="1900" kern="1200" dirty="0"/>
          </a:br>
          <a:r>
            <a:rPr lang="fr-FR" sz="1900" kern="1200" dirty="0"/>
            <a:t>agro-numérique</a:t>
          </a:r>
        </a:p>
      </dsp:txBody>
      <dsp:txXfrm>
        <a:off x="8679187" y="1834154"/>
        <a:ext cx="2108413" cy="1337076"/>
      </dsp:txXfrm>
    </dsp:sp>
    <dsp:sp modelId="{F7DE66B3-B9AE-4B8F-BEC3-DD10F3A49C4F}">
      <dsp:nvSpPr>
        <dsp:cNvPr id="0" name=""/>
        <dsp:cNvSpPr/>
      </dsp:nvSpPr>
      <dsp:spPr>
        <a:xfrm>
          <a:off x="9124613" y="1017862"/>
          <a:ext cx="1948096" cy="774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Décision/Action</a:t>
          </a:r>
        </a:p>
      </dsp:txBody>
      <dsp:txXfrm>
        <a:off x="9147303" y="1040552"/>
        <a:ext cx="1902716" cy="729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C08B1-32C4-2E4E-B55A-5643760162D3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1679-BF70-1044-9E2C-E2CA4F3A1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38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5E7EF-A2E2-DF42-92F5-CAFF5B39AEA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2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1679-BF70-1044-9E2C-E2CA4F3A1D5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7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1679-BF70-1044-9E2C-E2CA4F3A1D5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61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Plateformes collaboratives qui interviennent sur les mêmes champs d’actions que les organisations professionnelles (achat agrofournitures, </a:t>
            </a:r>
            <a:r>
              <a:rPr lang="fr-FR" sz="1200" dirty="0" err="1"/>
              <a:t>cofarming</a:t>
            </a:r>
            <a:r>
              <a:rPr lang="fr-FR" sz="1200" dirty="0"/>
              <a:t>,  financement, développement technique, commercialisation…)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1679-BF70-1044-9E2C-E2CA4F3A1D5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7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Satellites </a:t>
            </a:r>
          </a:p>
          <a:p>
            <a:r>
              <a:rPr lang="fr-FR" dirty="0"/>
              <a:t>Drones </a:t>
            </a:r>
          </a:p>
          <a:p>
            <a:r>
              <a:rPr lang="fr-FR" dirty="0"/>
              <a:t>Capteurs fixes / sondes connectées</a:t>
            </a:r>
          </a:p>
          <a:p>
            <a:r>
              <a:rPr lang="fr-FR" dirty="0"/>
              <a:t>Capteurs mobiles (sur le tracteurs ou robots)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1679-BF70-1044-9E2C-E2CA4F3A1D5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55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1679-BF70-1044-9E2C-E2CA4F3A1D5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17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7EF-A2E2-DF42-92F5-CAFF5B39AEA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5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grisudouest.com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acebook.com/AgriSOI/" TargetMode="External"/><Relationship Id="rId7" Type="http://schemas.openxmlformats.org/officeDocument/2006/relationships/hyperlink" Target="https://twitter.com/AgriSOI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2.jpg"/><Relationship Id="rId5" Type="http://schemas.openxmlformats.org/officeDocument/2006/relationships/hyperlink" Target="http://fr.linkedin.com/company/agri-sud-ouest-innovation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user/AGRIMIPINNOVATION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874692" y="5745192"/>
            <a:ext cx="2093021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224287" y="5745192"/>
            <a:ext cx="1299713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73998"/>
          </a:xfrm>
          <a:prstGeom prst="rect">
            <a:avLst/>
          </a:prstGeom>
          <a:solidFill>
            <a:srgbClr val="A2C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112" y="740053"/>
            <a:ext cx="7073662" cy="169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112" y="2588665"/>
            <a:ext cx="7073662" cy="14639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4863" y="6528760"/>
            <a:ext cx="3842274" cy="226714"/>
          </a:xfrm>
          <a:prstGeom prst="rect">
            <a:avLst/>
          </a:prstGeom>
        </p:spPr>
        <p:txBody>
          <a:bodyPr/>
          <a:lstStyle>
            <a:lvl1pPr>
              <a:defRPr sz="1231" b="0">
                <a:solidFill>
                  <a:srgbClr val="3B3838"/>
                </a:solidFill>
              </a:defRPr>
            </a:lvl1pPr>
          </a:lstStyle>
          <a:p>
            <a:r>
              <a:rPr lang="fr-FR" dirty="0"/>
              <a:t>PÔLE DE COMPÉTITIVITÉ AGRICOLE ET AGRO-INDUSTRIEL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406571"/>
            <a:ext cx="9144000" cy="489404"/>
          </a:xfrm>
        </p:spPr>
        <p:txBody>
          <a:bodyPr>
            <a:normAutofit/>
          </a:bodyPr>
          <a:lstStyle>
            <a:lvl1pPr algn="ctr">
              <a:defRPr sz="1200" baseline="0">
                <a:solidFill>
                  <a:srgbClr val="51514F"/>
                </a:solidFill>
              </a:defRPr>
            </a:lvl1pPr>
          </a:lstStyle>
          <a:p>
            <a:r>
              <a:rPr lang="fr-FR" sz="2215" i="1" dirty="0">
                <a:solidFill>
                  <a:srgbClr val="51514F"/>
                </a:solidFill>
              </a:rPr>
              <a:t>Date et lieu de la présentation</a:t>
            </a:r>
            <a:endParaRPr lang="en-US" sz="2215" i="1" dirty="0">
              <a:solidFill>
                <a:srgbClr val="51514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4957016"/>
            <a:ext cx="12192000" cy="138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57" y="5114850"/>
            <a:ext cx="1795699" cy="1023635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2787805" y="-858644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05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-Titre et sous-ti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249" y="1842595"/>
            <a:ext cx="5867057" cy="4054609"/>
          </a:xfrm>
        </p:spPr>
        <p:txBody>
          <a:bodyPr/>
          <a:lstStyle>
            <a:lvl1pPr marL="0" marR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844083" marR="0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06804" marR="0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74B3AC"/>
              </a:buClr>
              <a:buSzTx/>
              <a:buFont typeface=".AppleSystemUIFont" charset="-120"/>
              <a:buChar char="-"/>
              <a:tabLst/>
              <a:defRPr/>
            </a:lvl3pPr>
            <a:lvl4pPr marL="1969526" marR="0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57AAB8"/>
              </a:buClr>
              <a:buSzTx/>
              <a:buFont typeface="Courier New" charset="0"/>
              <a:buChar char="o"/>
              <a:tabLst/>
              <a:defRPr/>
            </a:lvl4pPr>
            <a:lvl5pPr marL="2532248" marR="0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1092D0"/>
              </a:buClr>
              <a:buSzTx/>
              <a:buFont typeface="Wingdings" charset="2"/>
              <a:buChar char="ü"/>
              <a:tabLst/>
              <a:defRPr/>
            </a:lvl5pPr>
          </a:lstStyle>
          <a:p>
            <a:pPr marL="0" marR="0" lvl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62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844083" marR="0" lvl="1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15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406804" marR="0" lvl="2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74B3AC"/>
              </a:buClr>
              <a:buSzTx/>
              <a:buFont typeface=".AppleSystemUIFont" charset="-120"/>
              <a:buChar char="-"/>
              <a:tabLst/>
              <a:defRPr/>
            </a:pPr>
            <a:r>
              <a:rPr kumimoji="0" lang="fr-FR" sz="1969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969526" marR="0" lvl="3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57AAB8"/>
              </a:buClr>
              <a:buSzTx/>
              <a:buFont typeface="Courier New" charset="0"/>
              <a:buChar char="o"/>
              <a:tabLst/>
              <a:defRPr/>
            </a:pPr>
            <a:r>
              <a:rPr kumimoji="0" lang="fr-FR" sz="1723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532248" marR="0" lvl="4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1092D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1723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  <a:endParaRPr kumimoji="0" lang="en-US" sz="1723" b="0" i="0" u="none" strike="noStrike" kern="1200" cap="none" spc="0" normalizeH="0" baseline="0" noProof="0" dirty="0">
              <a:ln>
                <a:noFill/>
              </a:ln>
              <a:solidFill>
                <a:srgbClr val="51514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pour une image  35"/>
          <p:cNvSpPr>
            <a:spLocks noGrp="1"/>
          </p:cNvSpPr>
          <p:nvPr>
            <p:ph type="pic" sz="quarter" idx="10"/>
          </p:nvPr>
        </p:nvSpPr>
        <p:spPr>
          <a:xfrm>
            <a:off x="6573329" y="1842560"/>
            <a:ext cx="5072572" cy="405500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568249" y="1051782"/>
            <a:ext cx="11054404" cy="555343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151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68249" y="365126"/>
            <a:ext cx="11080412" cy="7908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b Double colonn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249" y="1830990"/>
            <a:ext cx="5222951" cy="405460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1"/>
          </p:nvPr>
        </p:nvSpPr>
        <p:spPr>
          <a:xfrm>
            <a:off x="568249" y="1051782"/>
            <a:ext cx="11054404" cy="555343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151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68249" y="365126"/>
            <a:ext cx="11080412" cy="7908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23000" y="1830990"/>
            <a:ext cx="5399653" cy="405460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9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-Tit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249" y="1280160"/>
            <a:ext cx="11077104" cy="4617044"/>
          </a:xfrm>
        </p:spPr>
        <p:txBody>
          <a:bodyPr/>
          <a:lstStyle/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029609"/>
            <a:ext cx="1164535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68249" y="365126"/>
            <a:ext cx="11080412" cy="7908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6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-Tit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68249" y="365126"/>
            <a:ext cx="11080412" cy="7908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249" y="1280160"/>
            <a:ext cx="11077104" cy="4617044"/>
          </a:xfrm>
        </p:spPr>
        <p:txBody>
          <a:bodyPr/>
          <a:lstStyle/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3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-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78295" y="2513471"/>
            <a:ext cx="5867057" cy="3501719"/>
          </a:xfrm>
        </p:spPr>
        <p:txBody>
          <a:bodyPr>
            <a:normAutofit/>
          </a:bodyPr>
          <a:lstStyle>
            <a:lvl1pPr marL="0" marR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loreet</a:t>
            </a:r>
            <a:endParaRPr lang="fr-FR" dirty="0"/>
          </a:p>
          <a:p>
            <a:pPr lvl="0"/>
            <a:endParaRPr lang="fr-FR" dirty="0"/>
          </a:p>
          <a:p>
            <a:pPr marL="0" marR="0" lvl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loreet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2"/>
          </p:nvPr>
        </p:nvSpPr>
        <p:spPr>
          <a:xfrm>
            <a:off x="428625" y="534988"/>
            <a:ext cx="5075238" cy="453734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72332"/>
            <a:ext cx="5092700" cy="942706"/>
          </a:xfrm>
          <a:solidFill>
            <a:srgbClr val="9DC43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5778295" y="534988"/>
            <a:ext cx="5867057" cy="7908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1"/>
          </p:nvPr>
        </p:nvSpPr>
        <p:spPr>
          <a:xfrm>
            <a:off x="5778295" y="1331023"/>
            <a:ext cx="5867057" cy="104175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151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2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Vide-FdVert">
    <p:bg>
      <p:bgPr>
        <a:solidFill>
          <a:srgbClr val="9DC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9199576" y="5680483"/>
            <a:ext cx="2635866" cy="1095555"/>
          </a:xfrm>
          <a:prstGeom prst="rect">
            <a:avLst/>
          </a:prstGeom>
          <a:solidFill>
            <a:srgbClr val="9DC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 userDrawn="1"/>
        </p:nvSpPr>
        <p:spPr>
          <a:xfrm>
            <a:off x="138399" y="5590789"/>
            <a:ext cx="1656272" cy="1095555"/>
          </a:xfrm>
          <a:prstGeom prst="rect">
            <a:avLst/>
          </a:prstGeom>
          <a:solidFill>
            <a:srgbClr val="9DC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45" y="6269289"/>
            <a:ext cx="284400" cy="284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43" y="6269289"/>
            <a:ext cx="284400" cy="284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597" y="6269289"/>
            <a:ext cx="284400" cy="284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94" y="6269289"/>
            <a:ext cx="284400" cy="284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67" y="5956529"/>
            <a:ext cx="1112936" cy="729815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410067" y="501759"/>
            <a:ext cx="2635866" cy="1095555"/>
          </a:xfrm>
          <a:prstGeom prst="rect">
            <a:avLst/>
          </a:prstGeom>
          <a:solidFill>
            <a:srgbClr val="9DC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47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-Vide-FdGris">
    <p:bg>
      <p:bgPr>
        <a:solidFill>
          <a:schemeClr val="accent3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4432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-Vide-F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249" y="1280160"/>
            <a:ext cx="11077104" cy="4617044"/>
          </a:xfrm>
        </p:spPr>
        <p:txBody>
          <a:bodyPr/>
          <a:lstStyle/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8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630446" y="263564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11"/>
          </p:nvPr>
        </p:nvSpPr>
        <p:spPr>
          <a:xfrm>
            <a:off x="3482106" y="263564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12"/>
          </p:nvPr>
        </p:nvSpPr>
        <p:spPr>
          <a:xfrm>
            <a:off x="5333766" y="2629040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37086" y="2629040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185425" y="2629040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15916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630446" y="1768368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11"/>
          </p:nvPr>
        </p:nvSpPr>
        <p:spPr>
          <a:xfrm>
            <a:off x="3482106" y="1768368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12"/>
          </p:nvPr>
        </p:nvSpPr>
        <p:spPr>
          <a:xfrm>
            <a:off x="5333766" y="1768368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37086" y="1768368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185425" y="1768368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Рисунок 3"/>
          <p:cNvSpPr>
            <a:spLocks noGrp="1"/>
          </p:cNvSpPr>
          <p:nvPr>
            <p:ph type="pic" sz="quarter" idx="15"/>
          </p:nvPr>
        </p:nvSpPr>
        <p:spPr>
          <a:xfrm>
            <a:off x="1630446" y="3589873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7" name="Рисунок 3"/>
          <p:cNvSpPr>
            <a:spLocks noGrp="1"/>
          </p:cNvSpPr>
          <p:nvPr>
            <p:ph type="pic" sz="quarter" idx="16"/>
          </p:nvPr>
        </p:nvSpPr>
        <p:spPr>
          <a:xfrm>
            <a:off x="3482106" y="3589873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333766" y="3589873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9" name="Рисунок 3"/>
          <p:cNvSpPr>
            <a:spLocks noGrp="1"/>
          </p:cNvSpPr>
          <p:nvPr>
            <p:ph type="pic" sz="quarter" idx="18"/>
          </p:nvPr>
        </p:nvSpPr>
        <p:spPr>
          <a:xfrm>
            <a:off x="9037086" y="3589873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Рисунок 3"/>
          <p:cNvSpPr>
            <a:spLocks noGrp="1"/>
          </p:cNvSpPr>
          <p:nvPr>
            <p:ph type="pic" sz="quarter" idx="19"/>
          </p:nvPr>
        </p:nvSpPr>
        <p:spPr>
          <a:xfrm>
            <a:off x="7185425" y="3589873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0477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874692" y="5745192"/>
            <a:ext cx="2093021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224287" y="5745192"/>
            <a:ext cx="1299713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73998"/>
          </a:xfrm>
          <a:prstGeom prst="rect">
            <a:avLst/>
          </a:prstGeom>
          <a:solidFill>
            <a:srgbClr val="A2C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06618" y="2312939"/>
            <a:ext cx="8437845" cy="169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299411" y="4748463"/>
            <a:ext cx="9545052" cy="0"/>
          </a:xfrm>
          <a:prstGeom prst="line">
            <a:avLst/>
          </a:prstGeom>
          <a:ln w="127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" y="5941959"/>
            <a:ext cx="1113597" cy="7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6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VideTrait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874692" y="5745192"/>
            <a:ext cx="2093021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224287" y="5745192"/>
            <a:ext cx="1299713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5" y="356266"/>
            <a:ext cx="1074461" cy="61249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459998"/>
            <a:ext cx="12192000" cy="414000"/>
          </a:xfrm>
          <a:prstGeom prst="rect">
            <a:avLst/>
          </a:prstGeom>
          <a:solidFill>
            <a:srgbClr val="9DC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8746" y="6528760"/>
            <a:ext cx="5124890" cy="226714"/>
          </a:xfrm>
          <a:prstGeom prst="rect">
            <a:avLst/>
          </a:prstGeom>
        </p:spPr>
        <p:txBody>
          <a:bodyPr/>
          <a:lstStyle>
            <a:lvl1pPr>
              <a:defRPr sz="1231" b="0">
                <a:solidFill>
                  <a:schemeClr val="bg1"/>
                </a:solidFill>
              </a:defRPr>
            </a:lvl1pPr>
          </a:lstStyle>
          <a:p>
            <a:pPr algn="ctr"/>
            <a:r>
              <a:rPr lang="fr-FR" dirty="0"/>
              <a:t>PÔLE DE COMPÉTITIVITÉ AGRICOLE, AGROALIMENTAIRE ET AGRO-INDUSTRIEL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249" y="1280160"/>
            <a:ext cx="11077104" cy="4617044"/>
          </a:xfrm>
        </p:spPr>
        <p:txBody>
          <a:bodyPr/>
          <a:lstStyle/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43739" y="365126"/>
            <a:ext cx="9904921" cy="7908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349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-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980425"/>
            <a:ext cx="9144000" cy="1041759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 dirty="0"/>
              <a:t>Si nécessaire ajouter : Avez-vous des questions ?</a:t>
            </a:r>
            <a:endParaRPr lang="en-US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524001" y="4550329"/>
            <a:ext cx="9143999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15" b="1" i="0" dirty="0">
                <a:solidFill>
                  <a:srgbClr val="9DC43D"/>
                </a:solidFill>
              </a:rPr>
              <a:t>www.agrisudouest.com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4400" y="2108178"/>
            <a:ext cx="1036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51514F"/>
                </a:solidFill>
                <a:latin typeface="+mj-lt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85109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-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398924" y="5676843"/>
            <a:ext cx="2419265" cy="1173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0" y="5670252"/>
            <a:ext cx="1811547" cy="1173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08" y="4412065"/>
            <a:ext cx="3733542" cy="90045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" y="4984733"/>
            <a:ext cx="12191999" cy="11548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rgbClr val="E7E8E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sp>
        <p:nvSpPr>
          <p:cNvPr id="20" name="ZoneTexte 19"/>
          <p:cNvSpPr txBox="1"/>
          <p:nvPr userDrawn="1"/>
        </p:nvSpPr>
        <p:spPr>
          <a:xfrm>
            <a:off x="1199680" y="3886576"/>
            <a:ext cx="9143999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69" b="1" i="0" dirty="0">
                <a:solidFill>
                  <a:srgbClr val="9DC43D"/>
                </a:solidFill>
              </a:rPr>
              <a:t>www.agrisudouest.com</a:t>
            </a:r>
          </a:p>
        </p:txBody>
      </p:sp>
      <p:pic>
        <p:nvPicPr>
          <p:cNvPr id="14" name="Image 13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57" y="3412956"/>
            <a:ext cx="424038" cy="424038"/>
          </a:xfrm>
          <a:prstGeom prst="rect">
            <a:avLst/>
          </a:prstGeom>
        </p:spPr>
      </p:pic>
      <p:pic>
        <p:nvPicPr>
          <p:cNvPr id="15" name="Image 14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63" y="3412956"/>
            <a:ext cx="424038" cy="424038"/>
          </a:xfrm>
          <a:prstGeom prst="rect">
            <a:avLst/>
          </a:prstGeom>
        </p:spPr>
      </p:pic>
      <p:pic>
        <p:nvPicPr>
          <p:cNvPr id="16" name="Image 15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51" y="3412956"/>
            <a:ext cx="424038" cy="424038"/>
          </a:xfrm>
          <a:prstGeom prst="rect">
            <a:avLst/>
          </a:prstGeom>
        </p:spPr>
      </p:pic>
      <p:pic>
        <p:nvPicPr>
          <p:cNvPr id="17" name="Image 16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70" y="3412956"/>
            <a:ext cx="424038" cy="4240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5C9CF97-8FFF-42E8-B984-743395D9A3B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8549" y="6255702"/>
            <a:ext cx="11861800" cy="4782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680EC4-E0A9-4A59-A259-DCD3F47FA1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093379" y="812961"/>
            <a:ext cx="3269581" cy="20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2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630446" y="1371554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11"/>
          </p:nvPr>
        </p:nvSpPr>
        <p:spPr>
          <a:xfrm>
            <a:off x="3482106" y="1371554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12"/>
          </p:nvPr>
        </p:nvSpPr>
        <p:spPr>
          <a:xfrm>
            <a:off x="5333766" y="1371554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37086" y="1371554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185425" y="1371554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Рисунок 3"/>
          <p:cNvSpPr>
            <a:spLocks noGrp="1"/>
          </p:cNvSpPr>
          <p:nvPr>
            <p:ph type="pic" sz="quarter" idx="15"/>
          </p:nvPr>
        </p:nvSpPr>
        <p:spPr>
          <a:xfrm>
            <a:off x="1630446" y="319305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7" name="Рисунок 3"/>
          <p:cNvSpPr>
            <a:spLocks noGrp="1"/>
          </p:cNvSpPr>
          <p:nvPr>
            <p:ph type="pic" sz="quarter" idx="16"/>
          </p:nvPr>
        </p:nvSpPr>
        <p:spPr>
          <a:xfrm>
            <a:off x="3482106" y="319305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333766" y="319305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9" name="Рисунок 3"/>
          <p:cNvSpPr>
            <a:spLocks noGrp="1"/>
          </p:cNvSpPr>
          <p:nvPr>
            <p:ph type="pic" sz="quarter" idx="18"/>
          </p:nvPr>
        </p:nvSpPr>
        <p:spPr>
          <a:xfrm>
            <a:off x="9037086" y="319305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Рисунок 3"/>
          <p:cNvSpPr>
            <a:spLocks noGrp="1"/>
          </p:cNvSpPr>
          <p:nvPr>
            <p:ph type="pic" sz="quarter" idx="19"/>
          </p:nvPr>
        </p:nvSpPr>
        <p:spPr>
          <a:xfrm>
            <a:off x="7185425" y="319305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2078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630446" y="207694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11"/>
          </p:nvPr>
        </p:nvSpPr>
        <p:spPr>
          <a:xfrm>
            <a:off x="3482106" y="207694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12"/>
          </p:nvPr>
        </p:nvSpPr>
        <p:spPr>
          <a:xfrm>
            <a:off x="5333766" y="207694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37086" y="207694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185425" y="2076949"/>
            <a:ext cx="1580356" cy="158035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41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b-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35306" y="1161161"/>
            <a:ext cx="5210047" cy="4854029"/>
          </a:xfrm>
        </p:spPr>
        <p:txBody>
          <a:bodyPr>
            <a:normAutofit/>
          </a:bodyPr>
          <a:lstStyle>
            <a:lvl1pPr marL="0" marR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loreet</a:t>
            </a:r>
            <a:endParaRPr lang="fr-FR" dirty="0"/>
          </a:p>
          <a:p>
            <a:pPr lvl="0"/>
            <a:endParaRPr lang="fr-FR" dirty="0"/>
          </a:p>
          <a:p>
            <a:pPr marL="0" marR="0" lvl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loreet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568249" y="365126"/>
            <a:ext cx="5867057" cy="790813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1"/>
          </p:nvPr>
        </p:nvSpPr>
        <p:spPr>
          <a:xfrm>
            <a:off x="568249" y="1161161"/>
            <a:ext cx="5867057" cy="104175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151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5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a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874692" y="5745192"/>
            <a:ext cx="2093021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224287" y="5745192"/>
            <a:ext cx="1299713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73998"/>
          </a:xfrm>
          <a:prstGeom prst="rect">
            <a:avLst/>
          </a:prstGeom>
          <a:solidFill>
            <a:srgbClr val="96C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299411" y="4748463"/>
            <a:ext cx="9545052" cy="0"/>
          </a:xfrm>
          <a:prstGeom prst="line">
            <a:avLst/>
          </a:prstGeom>
          <a:ln w="127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" y="5941959"/>
            <a:ext cx="1113597" cy="7302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406618" y="2312939"/>
            <a:ext cx="8437845" cy="169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8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874692" y="5745192"/>
            <a:ext cx="2093021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224287" y="5745192"/>
            <a:ext cx="1299713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73998"/>
          </a:xfrm>
          <a:prstGeom prst="rect">
            <a:avLst/>
          </a:prstGeom>
          <a:solidFill>
            <a:srgbClr val="83B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299411" y="4748463"/>
            <a:ext cx="9545052" cy="0"/>
          </a:xfrm>
          <a:prstGeom prst="line">
            <a:avLst/>
          </a:prstGeom>
          <a:ln w="127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" y="5941959"/>
            <a:ext cx="1113597" cy="7302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406618" y="2312939"/>
            <a:ext cx="8437845" cy="169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0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874692" y="5745192"/>
            <a:ext cx="2093021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224287" y="5745192"/>
            <a:ext cx="1299713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73998"/>
          </a:xfrm>
          <a:prstGeom prst="rect">
            <a:avLst/>
          </a:prstGeom>
          <a:solidFill>
            <a:srgbClr val="74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299411" y="4748463"/>
            <a:ext cx="9545052" cy="0"/>
          </a:xfrm>
          <a:prstGeom prst="line">
            <a:avLst/>
          </a:prstGeom>
          <a:ln w="127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" y="5941959"/>
            <a:ext cx="1113597" cy="7302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406618" y="2312939"/>
            <a:ext cx="8437845" cy="169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5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874692" y="5745192"/>
            <a:ext cx="2093021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224287" y="5745192"/>
            <a:ext cx="1299713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73998"/>
          </a:xfrm>
          <a:prstGeom prst="rect">
            <a:avLst/>
          </a:prstGeom>
          <a:solidFill>
            <a:srgbClr val="57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299411" y="4748463"/>
            <a:ext cx="9545052" cy="0"/>
          </a:xfrm>
          <a:prstGeom prst="line">
            <a:avLst/>
          </a:prstGeom>
          <a:ln w="127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" y="5941959"/>
            <a:ext cx="1113597" cy="7302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406618" y="2312939"/>
            <a:ext cx="8437845" cy="169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-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874692" y="5745192"/>
            <a:ext cx="2093021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224287" y="5745192"/>
            <a:ext cx="1299713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73998"/>
          </a:xfrm>
          <a:prstGeom prst="rect">
            <a:avLst/>
          </a:prstGeom>
          <a:solidFill>
            <a:srgbClr val="2F9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299411" y="4748463"/>
            <a:ext cx="9545052" cy="0"/>
          </a:xfrm>
          <a:prstGeom prst="line">
            <a:avLst/>
          </a:prstGeom>
          <a:ln w="127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" y="5941959"/>
            <a:ext cx="1113597" cy="7302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406618" y="2312939"/>
            <a:ext cx="8437845" cy="169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--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874692" y="5745192"/>
            <a:ext cx="2093021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224287" y="5745192"/>
            <a:ext cx="1299713" cy="101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73998"/>
          </a:xfrm>
          <a:prstGeom prst="rect">
            <a:avLst/>
          </a:prstGeom>
          <a:solidFill>
            <a:srgbClr val="10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299411" y="4748463"/>
            <a:ext cx="9545052" cy="0"/>
          </a:xfrm>
          <a:prstGeom prst="line">
            <a:avLst/>
          </a:prstGeom>
          <a:ln w="127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" y="5941959"/>
            <a:ext cx="1113597" cy="7302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406618" y="2312939"/>
            <a:ext cx="8437845" cy="169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8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re et sous-tit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249" y="1700463"/>
            <a:ext cx="11077104" cy="4196741"/>
          </a:xfrm>
        </p:spPr>
        <p:txBody>
          <a:bodyPr/>
          <a:lstStyle>
            <a:lvl1pPr marL="0" marR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844083" marR="0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06804" marR="0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74B3AC"/>
              </a:buClr>
              <a:buSzTx/>
              <a:buFont typeface=".AppleSystemUIFont" charset="-120"/>
              <a:buChar char="-"/>
              <a:tabLst/>
              <a:defRPr/>
            </a:lvl3pPr>
            <a:lvl4pPr marL="1969526" marR="0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57AAB8"/>
              </a:buClr>
              <a:buSzTx/>
              <a:buFont typeface="Courier New" charset="0"/>
              <a:buChar char="o"/>
              <a:tabLst/>
              <a:defRPr/>
            </a:lvl4pPr>
            <a:lvl5pPr marL="2532248" marR="0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1092D0"/>
              </a:buClr>
              <a:buSzTx/>
              <a:buFont typeface="Wingdings" charset="2"/>
              <a:buChar char="ü"/>
              <a:tabLst/>
              <a:defRPr/>
            </a:lvl5pPr>
          </a:lstStyle>
          <a:p>
            <a:pPr marL="0" marR="0" lvl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62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844083" marR="0" lvl="1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15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406804" marR="0" lvl="2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74B3AC"/>
              </a:buClr>
              <a:buSzTx/>
              <a:buFont typeface=".AppleSystemUIFont" charset="-120"/>
              <a:buChar char="-"/>
              <a:tabLst/>
              <a:defRPr/>
            </a:pPr>
            <a:r>
              <a:rPr kumimoji="0" lang="fr-FR" sz="1969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969526" marR="0" lvl="3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57AAB8"/>
              </a:buClr>
              <a:buSzTx/>
              <a:buFont typeface="Courier New" charset="0"/>
              <a:buChar char="o"/>
              <a:tabLst/>
              <a:defRPr/>
            </a:pPr>
            <a:r>
              <a:rPr kumimoji="0" lang="fr-FR" sz="1723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532248" marR="0" lvl="4" indent="-281361" algn="l" defTabSz="1125444" rtl="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1092D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1723" b="0" i="0" u="none" strike="noStrike" kern="1200" cap="none" spc="0" normalizeH="0" baseline="0" noProof="0" dirty="0">
                <a:ln>
                  <a:noFill/>
                </a:ln>
                <a:solidFill>
                  <a:srgbClr val="5151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  <a:endParaRPr kumimoji="0" lang="en-US" sz="1723" b="0" i="0" u="none" strike="noStrike" kern="1200" cap="none" spc="0" normalizeH="0" baseline="0" noProof="0" dirty="0">
              <a:ln>
                <a:noFill/>
              </a:ln>
              <a:solidFill>
                <a:srgbClr val="51514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1"/>
          </p:nvPr>
        </p:nvSpPr>
        <p:spPr>
          <a:xfrm>
            <a:off x="568249" y="1051782"/>
            <a:ext cx="11054404" cy="555343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151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68249" y="365126"/>
            <a:ext cx="11080412" cy="7908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7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twitter.com/AgriSOI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facebook.com/AgriSOI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://fr.linkedin.com/company/agri-sud-ouest-innovation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hyperlink" Target="http://www.agrisudouest.com/" TargetMode="External"/><Relationship Id="rId30" Type="http://schemas.openxmlformats.org/officeDocument/2006/relationships/image" Target="../media/image2.png"/><Relationship Id="rId35" Type="http://schemas.openxmlformats.org/officeDocument/2006/relationships/hyperlink" Target="https://www.youtube.com/user/AGRIMIPINNOV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9" y="1616765"/>
            <a:ext cx="11054404" cy="422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hlinkClick r:id="rId27"/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5" y="6015190"/>
            <a:ext cx="1074461" cy="612495"/>
          </a:xfrm>
          <a:prstGeom prst="rect">
            <a:avLst/>
          </a:prstGeom>
        </p:spPr>
      </p:pic>
      <p:pic>
        <p:nvPicPr>
          <p:cNvPr id="9" name="Image 8">
            <a:hlinkClick r:id="rId29"/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08" y="6269792"/>
            <a:ext cx="288000" cy="288000"/>
          </a:xfrm>
          <a:prstGeom prst="rect">
            <a:avLst/>
          </a:prstGeom>
        </p:spPr>
      </p:pic>
      <p:pic>
        <p:nvPicPr>
          <p:cNvPr id="10" name="Image 9">
            <a:hlinkClick r:id="rId31"/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1" y="6269792"/>
            <a:ext cx="288000" cy="288000"/>
          </a:xfrm>
          <a:prstGeom prst="rect">
            <a:avLst/>
          </a:prstGeom>
        </p:spPr>
      </p:pic>
      <p:pic>
        <p:nvPicPr>
          <p:cNvPr id="11" name="Image 10">
            <a:hlinkClick r:id="rId33"/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935" y="6269792"/>
            <a:ext cx="288000" cy="288000"/>
          </a:xfrm>
          <a:prstGeom prst="rect">
            <a:avLst/>
          </a:prstGeom>
        </p:spPr>
      </p:pic>
      <p:pic>
        <p:nvPicPr>
          <p:cNvPr id="12" name="Image 11">
            <a:hlinkClick r:id="rId35"/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3" y="6269792"/>
            <a:ext cx="288000" cy="288000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568249" y="1155940"/>
            <a:ext cx="11054404" cy="741871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fr-FR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568249" y="365126"/>
            <a:ext cx="11054404" cy="1107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70893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4" r:id="rId11"/>
    <p:sldLayoutId id="2147483683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6" r:id="rId25"/>
  </p:sldLayoutIdLst>
  <p:hf sldNum="0" hd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3446" b="1" kern="1200">
          <a:solidFill>
            <a:srgbClr val="51514F"/>
          </a:solidFill>
          <a:latin typeface="+mj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None/>
        <a:defRPr sz="2462" kern="1200">
          <a:solidFill>
            <a:srgbClr val="51514F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rgbClr val="51514F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Clr>
          <a:schemeClr val="accent3"/>
        </a:buClr>
        <a:buFont typeface=".AppleSystemUIFont" charset="-120"/>
        <a:buChar char="-"/>
        <a:defRPr sz="1969" kern="1200">
          <a:solidFill>
            <a:srgbClr val="51514F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Clr>
          <a:schemeClr val="accent4"/>
        </a:buClr>
        <a:buFont typeface="Courier New" charset="0"/>
        <a:buChar char="o"/>
        <a:defRPr sz="1723" kern="1200">
          <a:solidFill>
            <a:srgbClr val="51514F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Clr>
          <a:schemeClr val="accent6"/>
        </a:buClr>
        <a:buFont typeface="Wingdings" charset="2"/>
        <a:buChar char="ü"/>
        <a:defRPr sz="1723" kern="1200">
          <a:solidFill>
            <a:srgbClr val="51514F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microsoft.com/office/2007/relationships/hdphoto" Target="../media/hdphoto1.wdp"/><Relationship Id="rId9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hyperlink" Target="http://www.agrisudouest.com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5" Type="http://schemas.openxmlformats.org/officeDocument/2006/relationships/image" Target="../media/image56.emf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56.emf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0110" y="1635262"/>
            <a:ext cx="10650989" cy="2104887"/>
          </a:xfrm>
        </p:spPr>
        <p:txBody>
          <a:bodyPr anchor="ctr">
            <a:noAutofit/>
          </a:bodyPr>
          <a:lstStyle/>
          <a:p>
            <a:pPr algn="ctr"/>
            <a:r>
              <a:rPr lang="fr-FR" sz="4800" dirty="0"/>
              <a:t>Numérique et innovation collaborative : </a:t>
            </a:r>
            <a:br>
              <a:rPr lang="fr-FR" sz="4800" dirty="0"/>
            </a:br>
            <a:r>
              <a:rPr lang="fr-FR" sz="4800" dirty="0"/>
              <a:t>vers une nouvelle révolution agricole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90110" y="4940300"/>
            <a:ext cx="8453889" cy="1409700"/>
          </a:xfrm>
        </p:spPr>
        <p:txBody>
          <a:bodyPr anchor="ctr">
            <a:normAutofit/>
          </a:bodyPr>
          <a:lstStyle/>
          <a:p>
            <a:pPr algn="l"/>
            <a:r>
              <a:rPr lang="fr-FR" sz="2000" dirty="0">
                <a:solidFill>
                  <a:schemeClr val="tx2"/>
                </a:solidFill>
              </a:rPr>
              <a:t>17 mai 2018 – Séminaire Agriculture numérique – </a:t>
            </a:r>
            <a:r>
              <a:rPr lang="fr-FR" sz="2000" dirty="0" err="1">
                <a:solidFill>
                  <a:schemeClr val="tx2"/>
                </a:solidFill>
              </a:rPr>
              <a:t>Novi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Sad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br>
              <a:rPr lang="fr-FR" sz="2000" dirty="0">
                <a:solidFill>
                  <a:schemeClr val="tx2"/>
                </a:solidFill>
              </a:rPr>
            </a:br>
            <a:r>
              <a:rPr lang="fr-FR" sz="2000" dirty="0">
                <a:solidFill>
                  <a:schemeClr val="tx2"/>
                </a:solidFill>
              </a:rPr>
              <a:t>Pierre Compère, chargé de développement des entreprises </a:t>
            </a:r>
          </a:p>
        </p:txBody>
      </p:sp>
    </p:spTree>
    <p:extLst>
      <p:ext uri="{BB962C8B-B14F-4D97-AF65-F5344CB8AC3E}">
        <p14:creationId xmlns:p14="http://schemas.microsoft.com/office/powerpoint/2010/main" val="113678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206500" y="2312938"/>
            <a:ext cx="10775950" cy="2074911"/>
          </a:xfrm>
        </p:spPr>
        <p:txBody>
          <a:bodyPr>
            <a:normAutofit/>
          </a:bodyPr>
          <a:lstStyle/>
          <a:p>
            <a:r>
              <a:rPr lang="fr-FR" dirty="0"/>
              <a:t>Agriculture et numérique : </a:t>
            </a:r>
            <a:br>
              <a:rPr lang="fr-FR" dirty="0"/>
            </a:br>
            <a:r>
              <a:rPr lang="fr-FR" dirty="0"/>
              <a:t>chaîne de valeur et défis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D6675E-F93C-47D8-B41E-5A73F0813E96}"/>
              </a:ext>
            </a:extLst>
          </p:cNvPr>
          <p:cNvSpPr txBox="1"/>
          <p:nvPr/>
        </p:nvSpPr>
        <p:spPr>
          <a:xfrm>
            <a:off x="9753600" y="5422229"/>
            <a:ext cx="2438400" cy="1684421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fr-FR" sz="96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79046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F0D907D-44E4-4D41-AE7E-7B1EAB88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57" y="1460676"/>
            <a:ext cx="11077104" cy="2764874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Complexité du vivant, gestion des aléas, situations agropédoclimatiques variables…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Exigences règlementaires et normatives, engagements de cahiers des charges, </a:t>
            </a:r>
            <a:br>
              <a:rPr lang="fr-FR" sz="2400" dirty="0"/>
            </a:br>
            <a:r>
              <a:rPr lang="fr-FR" sz="2400" dirty="0"/>
              <a:t>qui s’expriment à l’échelle des filières ou des territoires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Pour l’agriculteur et l’agronome : être en capacité d’intégrer, de manière dynamique, un grand nombre de paramètres pour comprendre et agir sur le vivant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Accroissement des capacités et accessibilité de technologies prometteuses </a:t>
            </a:r>
            <a:br>
              <a:rPr lang="fr-FR" sz="2400" dirty="0"/>
            </a:br>
            <a:r>
              <a:rPr lang="fr-FR" sz="2400" dirty="0"/>
              <a:t>pour offrir plus de marges de manœuvre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FA5BBF-188E-42EF-A6F3-F4A302F8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Pourquoi l’agriculture a besoin de données ? </a:t>
            </a:r>
            <a:endParaRPr lang="fr-FR" dirty="0"/>
          </a:p>
        </p:txBody>
      </p:sp>
      <p:sp>
        <p:nvSpPr>
          <p:cNvPr id="4" name="Rectangle à coins arrondis 11">
            <a:extLst>
              <a:ext uri="{FF2B5EF4-FFF2-40B4-BE49-F238E27FC236}">
                <a16:creationId xmlns:a16="http://schemas.microsoft.com/office/drawing/2014/main" id="{DE4444B4-CA6C-4B51-B2E7-4AAC227F91F7}"/>
              </a:ext>
            </a:extLst>
          </p:cNvPr>
          <p:cNvSpPr/>
          <p:nvPr/>
        </p:nvSpPr>
        <p:spPr>
          <a:xfrm>
            <a:off x="1195883" y="4486429"/>
            <a:ext cx="2899968" cy="103092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Rentabilité </a:t>
            </a:r>
            <a:br>
              <a:rPr lang="fr-FR" sz="2800" dirty="0"/>
            </a:br>
            <a:r>
              <a:rPr lang="fr-FR" sz="2800" dirty="0"/>
              <a:t>et productivité</a:t>
            </a:r>
          </a:p>
        </p:txBody>
      </p:sp>
      <p:sp>
        <p:nvSpPr>
          <p:cNvPr id="5" name="Rectangle à coins arrondis 12">
            <a:extLst>
              <a:ext uri="{FF2B5EF4-FFF2-40B4-BE49-F238E27FC236}">
                <a16:creationId xmlns:a16="http://schemas.microsoft.com/office/drawing/2014/main" id="{BA52F38E-968D-427A-8E96-45D394581F88}"/>
              </a:ext>
            </a:extLst>
          </p:cNvPr>
          <p:cNvSpPr/>
          <p:nvPr/>
        </p:nvSpPr>
        <p:spPr>
          <a:xfrm>
            <a:off x="4228971" y="4486429"/>
            <a:ext cx="3204644" cy="102236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Performance environnementale</a:t>
            </a:r>
          </a:p>
        </p:txBody>
      </p:sp>
      <p:sp>
        <p:nvSpPr>
          <p:cNvPr id="6" name="Rectangle à coins arrondis 13">
            <a:extLst>
              <a:ext uri="{FF2B5EF4-FFF2-40B4-BE49-F238E27FC236}">
                <a16:creationId xmlns:a16="http://schemas.microsoft.com/office/drawing/2014/main" id="{45B06E26-6D70-4C1B-8CB0-E07C8206681F}"/>
              </a:ext>
            </a:extLst>
          </p:cNvPr>
          <p:cNvSpPr/>
          <p:nvPr/>
        </p:nvSpPr>
        <p:spPr>
          <a:xfrm>
            <a:off x="7566735" y="4494982"/>
            <a:ext cx="3204646" cy="1022369"/>
          </a:xfrm>
          <a:prstGeom prst="roundRect">
            <a:avLst/>
          </a:prstGeom>
          <a:solidFill>
            <a:srgbClr val="E9428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Amélioration des conditions de travail</a:t>
            </a:r>
          </a:p>
        </p:txBody>
      </p:sp>
    </p:spTree>
    <p:extLst>
      <p:ext uri="{BB962C8B-B14F-4D97-AF65-F5344CB8AC3E}">
        <p14:creationId xmlns:p14="http://schemas.microsoft.com/office/powerpoint/2010/main" val="6456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069A6BD-F9F0-48DF-BCC0-8A2DA582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dirty="0" err="1"/>
              <a:t>AgTech</a:t>
            </a:r>
            <a:r>
              <a:rPr lang="fr-FR" dirty="0"/>
              <a:t> » en France : un écosystème en construction </a:t>
            </a:r>
          </a:p>
        </p:txBody>
      </p:sp>
      <p:pic>
        <p:nvPicPr>
          <p:cNvPr id="6146" name="Picture 2" descr="https://cdn-images-1.medium.com/max/2000/1*xuoq-5qNfd32kHvawTne3A.jpeg">
            <a:extLst>
              <a:ext uri="{FF2B5EF4-FFF2-40B4-BE49-F238E27FC236}">
                <a16:creationId xmlns:a16="http://schemas.microsoft.com/office/drawing/2014/main" id="{93FEA2E5-B1B6-44EA-AE4D-5B20CEFB8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" b="12403"/>
          <a:stretch/>
        </p:blipFill>
        <p:spPr bwMode="auto">
          <a:xfrm>
            <a:off x="428684" y="1269576"/>
            <a:ext cx="7713136" cy="45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10E3772-7493-4E3C-BDFC-9E46D5910869}"/>
              </a:ext>
            </a:extLst>
          </p:cNvPr>
          <p:cNvSpPr txBox="1"/>
          <p:nvPr/>
        </p:nvSpPr>
        <p:spPr>
          <a:xfrm>
            <a:off x="5742057" y="5867400"/>
            <a:ext cx="2016145" cy="304800"/>
          </a:xfrm>
          <a:prstGeom prst="rect">
            <a:avLst/>
          </a:prstGeom>
        </p:spPr>
        <p:txBody>
          <a:bodyPr wrap="square" rtlCol="0">
            <a:normAutofit fontScale="40000" lnSpcReduction="20000"/>
          </a:bodyPr>
          <a:lstStyle/>
          <a:p>
            <a:pPr algn="r"/>
            <a:r>
              <a:rPr lang="fr-FR" dirty="0"/>
              <a:t>Source : </a:t>
            </a:r>
            <a:r>
              <a:rPr lang="fr-FR" dirty="0" err="1"/>
              <a:t>G.Thomas</a:t>
            </a:r>
            <a:r>
              <a:rPr lang="fr-FR" dirty="0"/>
              <a:t>, M. </a:t>
            </a:r>
            <a:r>
              <a:rPr lang="fr-FR" dirty="0" err="1"/>
              <a:t>Gazzotti</a:t>
            </a:r>
            <a:r>
              <a:rPr lang="fr-FR" dirty="0"/>
              <a:t>, </a:t>
            </a:r>
            <a:r>
              <a:rPr lang="fr-FR" dirty="0" err="1"/>
              <a:t>Xange</a:t>
            </a:r>
            <a:r>
              <a:rPr lang="fr-FR" dirty="0"/>
              <a:t>, 2017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FE47776-3B7C-4F7D-876C-973119397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486" y="2324099"/>
            <a:ext cx="4067686" cy="2870201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Objets connectés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Hardware et capteurs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Logiciels de 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Plateformes collaboratives</a:t>
            </a:r>
            <a:br>
              <a:rPr lang="fr-FR" dirty="0"/>
            </a:br>
            <a:r>
              <a:rPr lang="fr-FR" sz="1400" dirty="0"/>
              <a:t>qui interviennent sur les mêmes champs d’actions que les organisations professionnelles (achat agrofournitures, </a:t>
            </a:r>
            <a:r>
              <a:rPr lang="fr-FR" sz="1400" dirty="0" err="1"/>
              <a:t>cofarming</a:t>
            </a:r>
            <a:r>
              <a:rPr lang="fr-FR" sz="1400" dirty="0"/>
              <a:t>,  financement, développement technique, commercialisation…)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94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Espace réservé du contenu 17">
            <a:extLst>
              <a:ext uri="{FF2B5EF4-FFF2-40B4-BE49-F238E27FC236}">
                <a16:creationId xmlns:a16="http://schemas.microsoft.com/office/drawing/2014/main" id="{F930695E-5A3E-41E9-B63A-32F5B1853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427437"/>
              </p:ext>
            </p:extLst>
          </p:nvPr>
        </p:nvGraphicFramePr>
        <p:xfrm>
          <a:off x="568325" y="1279525"/>
          <a:ext cx="11077575" cy="461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7AAF991C-8059-4039-928F-CB196D3B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Chaîne de valeur de la donnée en agriculture 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62750AC-2905-4C51-80B5-2D00CC4EC4E3}"/>
              </a:ext>
            </a:extLst>
          </p:cNvPr>
          <p:cNvSpPr/>
          <p:nvPr/>
        </p:nvSpPr>
        <p:spPr>
          <a:xfrm>
            <a:off x="624233" y="1538401"/>
            <a:ext cx="1351722" cy="70425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Capteur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7D2AF3C-D07C-49A0-A0E2-9EB10D228AA2}"/>
              </a:ext>
            </a:extLst>
          </p:cNvPr>
          <p:cNvSpPr/>
          <p:nvPr/>
        </p:nvSpPr>
        <p:spPr>
          <a:xfrm>
            <a:off x="2037048" y="1538400"/>
            <a:ext cx="1351722" cy="70425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Vecteur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771A2B5-4E96-4C61-A431-902B78DC8416}"/>
              </a:ext>
            </a:extLst>
          </p:cNvPr>
          <p:cNvSpPr/>
          <p:nvPr/>
        </p:nvSpPr>
        <p:spPr>
          <a:xfrm>
            <a:off x="5934979" y="5050279"/>
            <a:ext cx="1419876" cy="70425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Référentiels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1EFE921-7909-487A-B985-8B1122C1CEBC}"/>
              </a:ext>
            </a:extLst>
          </p:cNvPr>
          <p:cNvSpPr/>
          <p:nvPr/>
        </p:nvSpPr>
        <p:spPr>
          <a:xfrm>
            <a:off x="7244867" y="1538401"/>
            <a:ext cx="1213333" cy="70425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Modèles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A2DC388-E4F6-4343-9424-C6D28818738A}"/>
              </a:ext>
            </a:extLst>
          </p:cNvPr>
          <p:cNvSpPr/>
          <p:nvPr/>
        </p:nvSpPr>
        <p:spPr>
          <a:xfrm>
            <a:off x="10124017" y="5050278"/>
            <a:ext cx="1761961" cy="70425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Outil d’aide </a:t>
            </a:r>
            <a:br>
              <a:rPr lang="fr-FR" dirty="0"/>
            </a:br>
            <a:r>
              <a:rPr lang="fr-FR" dirty="0"/>
              <a:t>à la décision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1EB5102-192F-4688-A24C-A787ED75EAA2}"/>
              </a:ext>
            </a:extLst>
          </p:cNvPr>
          <p:cNvSpPr/>
          <p:nvPr/>
        </p:nvSpPr>
        <p:spPr>
          <a:xfrm>
            <a:off x="4199915" y="5057162"/>
            <a:ext cx="1635698" cy="70425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Infrastructures 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83B1863-0ACD-4E0E-99E7-512110196B7B}"/>
              </a:ext>
            </a:extLst>
          </p:cNvPr>
          <p:cNvSpPr/>
          <p:nvPr/>
        </p:nvSpPr>
        <p:spPr>
          <a:xfrm>
            <a:off x="8523409" y="1538400"/>
            <a:ext cx="1289458" cy="70425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Données externes</a:t>
            </a:r>
          </a:p>
        </p:txBody>
      </p:sp>
    </p:spTree>
    <p:extLst>
      <p:ext uri="{BB962C8B-B14F-4D97-AF65-F5344CB8AC3E}">
        <p14:creationId xmlns:p14="http://schemas.microsoft.com/office/powerpoint/2010/main" val="310100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4BEB3AA-A500-4933-9BF6-8B47E6FB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Interopérabilité, intégration, valeur d’usage, gouvernance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FD4D97-E1F3-4761-A013-8FA8730F0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19" y="2961561"/>
            <a:ext cx="1756662" cy="7242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F353A2-9FFC-44C5-9ECE-3BCDBDB0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00686" y="2961560"/>
            <a:ext cx="1756664" cy="7242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7F2079-A93F-4D97-8AA9-AE1882C5D2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1012" y="2924966"/>
            <a:ext cx="1845418" cy="7608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EFE2A6-4CBC-482D-BA59-7D716A41CD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7819" y="2961561"/>
            <a:ext cx="1756662" cy="7242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BF1604-D24C-4879-BA15-74DDC0C27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398" y="1523500"/>
            <a:ext cx="1033904" cy="10339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7823B2-2992-47C0-A705-12A4AC5AF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69" y="1613777"/>
            <a:ext cx="1017164" cy="1017164"/>
          </a:xfrm>
          <a:prstGeom prst="rect">
            <a:avLst/>
          </a:prstGeom>
        </p:spPr>
      </p:pic>
      <p:pic>
        <p:nvPicPr>
          <p:cNvPr id="2052" name="Picture 4" descr="Image result for picto drone">
            <a:extLst>
              <a:ext uri="{FF2B5EF4-FFF2-40B4-BE49-F238E27FC236}">
                <a16:creationId xmlns:a16="http://schemas.microsoft.com/office/drawing/2014/main" id="{7201A359-C91B-4D39-AE63-6B3D7671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67" y="1449304"/>
            <a:ext cx="1346109" cy="6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onde picto">
            <a:extLst>
              <a:ext uri="{FF2B5EF4-FFF2-40B4-BE49-F238E27FC236}">
                <a16:creationId xmlns:a16="http://schemas.microsoft.com/office/drawing/2014/main" id="{FE0994ED-A8B8-40E2-A50E-51AAD2B6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58" y="1116556"/>
            <a:ext cx="1761415" cy="17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sonde picto">
            <a:extLst>
              <a:ext uri="{FF2B5EF4-FFF2-40B4-BE49-F238E27FC236}">
                <a16:creationId xmlns:a16="http://schemas.microsoft.com/office/drawing/2014/main" id="{759B07BC-69F0-402A-9A2C-A6872CAE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28" y="1613777"/>
            <a:ext cx="563864" cy="5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D2E63B1-E2F3-46D9-9EFA-86555313C3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75818" y="2924966"/>
            <a:ext cx="1845418" cy="76088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596DEAB-D59A-40A1-B6F7-9E65E5CDB0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64" y="4750074"/>
            <a:ext cx="1475893" cy="1475893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12BD398F-7CF2-4A3E-B232-CA609FED35BA}"/>
              </a:ext>
            </a:extLst>
          </p:cNvPr>
          <p:cNvGrpSpPr/>
          <p:nvPr/>
        </p:nvGrpSpPr>
        <p:grpSpPr>
          <a:xfrm>
            <a:off x="5219211" y="4522698"/>
            <a:ext cx="2270108" cy="2154784"/>
            <a:chOff x="9472229" y="4551342"/>
            <a:chExt cx="1904999" cy="1904999"/>
          </a:xfrm>
        </p:grpSpPr>
        <p:pic>
          <p:nvPicPr>
            <p:cNvPr id="44" name="Picture 10" descr="Image result for picto laptop">
              <a:extLst>
                <a:ext uri="{FF2B5EF4-FFF2-40B4-BE49-F238E27FC236}">
                  <a16:creationId xmlns:a16="http://schemas.microsoft.com/office/drawing/2014/main" id="{2B03F37E-B5F9-411A-A7AD-0B520E0A5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2229" y="4551342"/>
              <a:ext cx="1904999" cy="190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042539E-3C94-4684-93A2-65916D5E0476}"/>
                </a:ext>
              </a:extLst>
            </p:cNvPr>
            <p:cNvSpPr txBox="1"/>
            <p:nvPr/>
          </p:nvSpPr>
          <p:spPr>
            <a:xfrm>
              <a:off x="9802822" y="5075545"/>
              <a:ext cx="1243812" cy="656704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200" b="1" dirty="0"/>
                <a:t>Plateformes,</a:t>
              </a:r>
              <a:r>
                <a:rPr lang="fr-FR" sz="1200" dirty="0"/>
                <a:t> </a:t>
              </a:r>
              <a:r>
                <a:rPr lang="fr-FR" sz="1200" b="1" dirty="0"/>
                <a:t>SI, outils </a:t>
              </a:r>
              <a:r>
                <a:rPr lang="fr-FR" sz="1200" dirty="0"/>
                <a:t>de gestion technico-économique</a:t>
              </a:r>
            </a:p>
          </p:txBody>
        </p:sp>
      </p:grpSp>
      <p:pic>
        <p:nvPicPr>
          <p:cNvPr id="46" name="Picture 12" descr="Image result for picto iphone">
            <a:extLst>
              <a:ext uri="{FF2B5EF4-FFF2-40B4-BE49-F238E27FC236}">
                <a16:creationId xmlns:a16="http://schemas.microsoft.com/office/drawing/2014/main" id="{18C37890-0F66-4EC2-89DE-2AD7C6F5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13" y="5215003"/>
            <a:ext cx="836409" cy="8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76313E4-6CB3-4B58-BCED-169A85C58A8E}"/>
              </a:ext>
            </a:extLst>
          </p:cNvPr>
          <p:cNvCxnSpPr/>
          <p:nvPr/>
        </p:nvCxnSpPr>
        <p:spPr>
          <a:xfrm>
            <a:off x="8018808" y="4408416"/>
            <a:ext cx="0" cy="2269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ZoneTexte 2047">
            <a:extLst>
              <a:ext uri="{FF2B5EF4-FFF2-40B4-BE49-F238E27FC236}">
                <a16:creationId xmlns:a16="http://schemas.microsoft.com/office/drawing/2014/main" id="{3328ED2E-88EB-4783-8314-92B1539702C7}"/>
              </a:ext>
            </a:extLst>
          </p:cNvPr>
          <p:cNvSpPr txBox="1"/>
          <p:nvPr/>
        </p:nvSpPr>
        <p:spPr>
          <a:xfrm>
            <a:off x="8230473" y="4408416"/>
            <a:ext cx="3921352" cy="2449584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fr-FR" dirty="0"/>
              <a:t>Elevage (++)</a:t>
            </a:r>
          </a:p>
          <a:p>
            <a:r>
              <a:rPr lang="fr-FR" dirty="0"/>
              <a:t>Semis </a:t>
            </a:r>
          </a:p>
          <a:p>
            <a:r>
              <a:rPr lang="fr-FR" dirty="0"/>
              <a:t>Fertilisation</a:t>
            </a:r>
          </a:p>
          <a:p>
            <a:r>
              <a:rPr lang="fr-FR" dirty="0"/>
              <a:t>Protection phyto</a:t>
            </a:r>
          </a:p>
          <a:p>
            <a:r>
              <a:rPr lang="fr-FR" dirty="0"/>
              <a:t>Récolte </a:t>
            </a:r>
          </a:p>
          <a:p>
            <a:r>
              <a:rPr lang="fr-FR" dirty="0"/>
              <a:t>Mise en marché</a:t>
            </a:r>
          </a:p>
          <a:p>
            <a:r>
              <a:rPr lang="fr-FR" dirty="0"/>
              <a:t>Gestion matériel</a:t>
            </a:r>
          </a:p>
          <a:p>
            <a:r>
              <a:rPr lang="fr-FR" dirty="0"/>
              <a:t>…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6026F20-FCC1-446D-B858-F56D37168D6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19744" r="9747" b="11081"/>
          <a:stretch/>
        </p:blipFill>
        <p:spPr>
          <a:xfrm flipH="1">
            <a:off x="3949006" y="1777592"/>
            <a:ext cx="1092584" cy="592841"/>
          </a:xfrm>
          <a:prstGeom prst="rect">
            <a:avLst/>
          </a:prstGeom>
        </p:spPr>
      </p:pic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2F57BEF1-3BB8-43EF-A7F9-30417D97C123}"/>
              </a:ext>
            </a:extLst>
          </p:cNvPr>
          <p:cNvSpPr/>
          <p:nvPr/>
        </p:nvSpPr>
        <p:spPr>
          <a:xfrm rot="5400000">
            <a:off x="6044320" y="-1252380"/>
            <a:ext cx="645217" cy="10908618"/>
          </a:xfrm>
          <a:prstGeom prst="rightBrace">
            <a:avLst>
              <a:gd name="adj1" fmla="val 655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0D99E0F-DBB7-47A9-96BB-66F44A2756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398" t="7277" r="9482" b="11963"/>
          <a:stretch/>
        </p:blipFill>
        <p:spPr>
          <a:xfrm>
            <a:off x="10225549" y="1404025"/>
            <a:ext cx="1325356" cy="1352834"/>
          </a:xfrm>
          <a:prstGeom prst="ellipse">
            <a:avLst/>
          </a:prstGeom>
        </p:spPr>
      </p:pic>
      <p:pic>
        <p:nvPicPr>
          <p:cNvPr id="24" name="Picture 6" descr="Image result for sonde picto">
            <a:extLst>
              <a:ext uri="{FF2B5EF4-FFF2-40B4-BE49-F238E27FC236}">
                <a16:creationId xmlns:a16="http://schemas.microsoft.com/office/drawing/2014/main" id="{8177B270-BA74-42D6-9B1F-FB52E06DD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b="42021"/>
          <a:stretch/>
        </p:blipFill>
        <p:spPr bwMode="auto">
          <a:xfrm>
            <a:off x="10846593" y="1428660"/>
            <a:ext cx="252902" cy="237476"/>
          </a:xfrm>
          <a:prstGeom prst="snip2DiagRect">
            <a:avLst>
              <a:gd name="adj1" fmla="val 29518"/>
              <a:gd name="adj2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6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FB22722-99E4-46B0-B2FC-5B7635D1A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75"/>
          <a:stretch/>
        </p:blipFill>
        <p:spPr>
          <a:xfrm>
            <a:off x="1857286" y="1259839"/>
            <a:ext cx="7931874" cy="53804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agriculteurs français connectés, mais…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75635" y="4305782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1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2748AE2F-439C-41C3-B2B2-A5C35512B30F}"/>
              </a:ext>
            </a:extLst>
          </p:cNvPr>
          <p:cNvGrpSpPr/>
          <p:nvPr/>
        </p:nvGrpSpPr>
        <p:grpSpPr>
          <a:xfrm>
            <a:off x="2041632" y="1155939"/>
            <a:ext cx="7392022" cy="5549271"/>
            <a:chOff x="1807200" y="1263122"/>
            <a:chExt cx="7120682" cy="534557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7E20732-B889-40FB-B010-6B4EBDF1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7200" y="1263122"/>
              <a:ext cx="7120682" cy="53455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CB8A3E-226F-444E-ADE1-AC3B85572F95}"/>
                </a:ext>
              </a:extLst>
            </p:cNvPr>
            <p:cNvSpPr/>
            <p:nvPr/>
          </p:nvSpPr>
          <p:spPr>
            <a:xfrm>
              <a:off x="8175836" y="6247777"/>
              <a:ext cx="429895" cy="159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B04DCBEB-9B5B-41A8-94A3-B6937BD1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des taux de déploiement encore relativement modestes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7EB645-7E1D-409F-AC9E-25E364F70DEB}"/>
              </a:ext>
            </a:extLst>
          </p:cNvPr>
          <p:cNvSpPr/>
          <p:nvPr/>
        </p:nvSpPr>
        <p:spPr>
          <a:xfrm>
            <a:off x="4068002" y="5861882"/>
            <a:ext cx="32351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surface agricole utile FR : 29 millions d'hectares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agrotic.org/observatoire/wp-content/uploads/2017/02/UnProjetLogos.png">
            <a:extLst>
              <a:ext uri="{FF2B5EF4-FFF2-40B4-BE49-F238E27FC236}">
                <a16:creationId xmlns:a16="http://schemas.microsoft.com/office/drawing/2014/main" id="{63D79966-445D-4C50-B8AE-DA34D5197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767" y="6157691"/>
            <a:ext cx="559400" cy="5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6443888-B11E-4BE5-8809-3C40CED3A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059"/>
          <a:stretch/>
        </p:blipFill>
        <p:spPr>
          <a:xfrm>
            <a:off x="9433654" y="1430336"/>
            <a:ext cx="2435903" cy="19087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865E648-C9BC-4209-9A65-350428A829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35" r="6663"/>
          <a:stretch/>
        </p:blipFill>
        <p:spPr>
          <a:xfrm>
            <a:off x="9865743" y="3684578"/>
            <a:ext cx="1571724" cy="19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2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FD2639C4-1221-49E5-902E-C1CE00DEDBD6}"/>
              </a:ext>
            </a:extLst>
          </p:cNvPr>
          <p:cNvSpPr/>
          <p:nvPr/>
        </p:nvSpPr>
        <p:spPr>
          <a:xfrm rot="2754038">
            <a:off x="4267596" y="521151"/>
            <a:ext cx="3944707" cy="6923187"/>
          </a:xfrm>
          <a:prstGeom prst="ellipse">
            <a:avLst/>
          </a:prstGeom>
          <a:solidFill>
            <a:srgbClr val="A1C745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03F97EA-142C-4BA9-8171-E2B902CB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est intéressé à générer ou collecter de la donnée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11C719-F156-4792-935F-52C6026797C7}"/>
              </a:ext>
            </a:extLst>
          </p:cNvPr>
          <p:cNvSpPr txBox="1"/>
          <p:nvPr/>
        </p:nvSpPr>
        <p:spPr>
          <a:xfrm>
            <a:off x="0" y="1660844"/>
            <a:ext cx="1936750" cy="581025"/>
          </a:xfrm>
          <a:prstGeom prst="rect">
            <a:avLst/>
          </a:prstGeom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fr-FR" dirty="0"/>
              <a:t>Firmes semencières </a:t>
            </a:r>
            <a:br>
              <a:rPr lang="fr-FR" dirty="0"/>
            </a:br>
            <a:r>
              <a:rPr lang="fr-FR" dirty="0"/>
              <a:t>et de l’agrofourniture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DE749B-C875-4417-8586-34D0D8B8EED2}"/>
              </a:ext>
            </a:extLst>
          </p:cNvPr>
          <p:cNvSpPr txBox="1"/>
          <p:nvPr/>
        </p:nvSpPr>
        <p:spPr>
          <a:xfrm>
            <a:off x="386948" y="3035573"/>
            <a:ext cx="2644775" cy="7052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500" dirty="0"/>
              <a:t>Centres de recherche Instituts techniques, évaluateurs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9D7A730-0EBA-44EB-BB9D-CD0FC729EC96}"/>
              </a:ext>
            </a:extLst>
          </p:cNvPr>
          <p:cNvSpPr txBox="1"/>
          <p:nvPr/>
        </p:nvSpPr>
        <p:spPr>
          <a:xfrm>
            <a:off x="2867022" y="1593250"/>
            <a:ext cx="2352676" cy="10849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500" dirty="0"/>
              <a:t>Organismes de conseil </a:t>
            </a:r>
            <a:br>
              <a:rPr lang="fr-FR" sz="1500" dirty="0"/>
            </a:br>
            <a:r>
              <a:rPr lang="fr-FR" sz="1500" dirty="0"/>
              <a:t>et distributeurs d’intrants</a:t>
            </a:r>
            <a:br>
              <a:rPr lang="fr-FR" sz="1500" dirty="0"/>
            </a:br>
            <a:r>
              <a:rPr lang="fr-FR" sz="1500" dirty="0"/>
              <a:t>(chambre d’agriculture, coopératives, négoces)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55271CD-0B59-43E3-B6A0-81DE10F286CE}"/>
              </a:ext>
            </a:extLst>
          </p:cNvPr>
          <p:cNvSpPr txBox="1"/>
          <p:nvPr/>
        </p:nvSpPr>
        <p:spPr>
          <a:xfrm>
            <a:off x="4979363" y="2492032"/>
            <a:ext cx="2546352" cy="10849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500" dirty="0"/>
              <a:t>Producteurs agricoles </a:t>
            </a:r>
            <a:br>
              <a:rPr lang="fr-FR" sz="1500" dirty="0"/>
            </a:br>
            <a:r>
              <a:rPr lang="fr-FR" sz="1500" dirty="0"/>
              <a:t>(agriculteurs, prestataires)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798393-A831-44DE-AE03-5B7B07B17FF7}"/>
              </a:ext>
            </a:extLst>
          </p:cNvPr>
          <p:cNvSpPr txBox="1"/>
          <p:nvPr/>
        </p:nvSpPr>
        <p:spPr>
          <a:xfrm>
            <a:off x="7500443" y="1733625"/>
            <a:ext cx="2352676" cy="83871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500" dirty="0"/>
              <a:t>Organismes collecteurs, stockeurs, première transformation</a:t>
            </a:r>
          </a:p>
          <a:p>
            <a:pPr algn="ctr"/>
            <a:endParaRPr lang="fr-FR" sz="15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3E1200-9425-452C-9B7F-D90B142A5059}"/>
              </a:ext>
            </a:extLst>
          </p:cNvPr>
          <p:cNvSpPr txBox="1"/>
          <p:nvPr/>
        </p:nvSpPr>
        <p:spPr>
          <a:xfrm>
            <a:off x="9778702" y="1788879"/>
            <a:ext cx="2352676" cy="7052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500" dirty="0"/>
              <a:t>Agro</a:t>
            </a:r>
            <a:br>
              <a:rPr lang="fr-FR" sz="1500" dirty="0"/>
            </a:br>
            <a:r>
              <a:rPr lang="fr-FR" sz="1500" dirty="0"/>
              <a:t>industriels </a:t>
            </a:r>
          </a:p>
          <a:p>
            <a:pPr algn="ctr"/>
            <a:endParaRPr lang="fr-FR" sz="15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71BBF3-1F32-4ADE-BDDD-9119E095CCB8}"/>
              </a:ext>
            </a:extLst>
          </p:cNvPr>
          <p:cNvSpPr txBox="1"/>
          <p:nvPr/>
        </p:nvSpPr>
        <p:spPr>
          <a:xfrm>
            <a:off x="9105007" y="3277500"/>
            <a:ext cx="1496224" cy="7052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500" dirty="0"/>
              <a:t>Traders, </a:t>
            </a:r>
            <a:br>
              <a:rPr lang="fr-FR" sz="1500" dirty="0"/>
            </a:br>
            <a:r>
              <a:rPr lang="fr-FR" sz="1500" dirty="0"/>
              <a:t>courtiers </a:t>
            </a:r>
          </a:p>
          <a:p>
            <a:pPr algn="ctr"/>
            <a:endParaRPr lang="fr-FR" sz="15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201DF6-2B5B-4C21-887E-61B0E7E6DD48}"/>
              </a:ext>
            </a:extLst>
          </p:cNvPr>
          <p:cNvSpPr txBox="1"/>
          <p:nvPr/>
        </p:nvSpPr>
        <p:spPr>
          <a:xfrm>
            <a:off x="10472323" y="3331589"/>
            <a:ext cx="2352676" cy="7052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500" dirty="0"/>
              <a:t>Distribution</a:t>
            </a:r>
          </a:p>
          <a:p>
            <a:pPr algn="ctr"/>
            <a:endParaRPr lang="fr-FR" sz="1500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E5A66504-AE81-4BCE-A494-683A587FB1F3}"/>
              </a:ext>
            </a:extLst>
          </p:cNvPr>
          <p:cNvSpPr/>
          <p:nvPr/>
        </p:nvSpPr>
        <p:spPr>
          <a:xfrm>
            <a:off x="261257" y="2678194"/>
            <a:ext cx="4686441" cy="437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En amont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B2166F6-85B8-42C2-9DA3-F7BE7AAA3A87}"/>
              </a:ext>
            </a:extLst>
          </p:cNvPr>
          <p:cNvSpPr txBox="1"/>
          <p:nvPr/>
        </p:nvSpPr>
        <p:spPr>
          <a:xfrm>
            <a:off x="9553986" y="3839447"/>
            <a:ext cx="2352676" cy="865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fr-FR" sz="1500" dirty="0"/>
              <a:t>Organismes</a:t>
            </a:r>
          </a:p>
          <a:p>
            <a:pPr algn="ctr"/>
            <a:r>
              <a:rPr lang="fr-FR" sz="1500" dirty="0"/>
              <a:t>vérificateurs </a:t>
            </a:r>
            <a:br>
              <a:rPr lang="fr-FR" sz="1500" dirty="0"/>
            </a:br>
            <a:r>
              <a:rPr lang="fr-FR" sz="1500" dirty="0"/>
              <a:t>et de certification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FFEB4E8-65EC-4D0F-8B99-A8106D42E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24" y="3136640"/>
            <a:ext cx="913610" cy="9136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0270C88-9864-4739-B1BC-815C04529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85" y="3177230"/>
            <a:ext cx="832430" cy="83243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8907FCC-5EAA-4532-90AB-AE02E809E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40" y="1891908"/>
            <a:ext cx="765872" cy="765872"/>
          </a:xfrm>
          <a:prstGeom prst="rect">
            <a:avLst/>
          </a:prstGeom>
        </p:spPr>
      </p:pic>
      <p:pic>
        <p:nvPicPr>
          <p:cNvPr id="4098" name="Picture 2" descr="Image result for picto bidon phytosanitaire">
            <a:extLst>
              <a:ext uri="{FF2B5EF4-FFF2-40B4-BE49-F238E27FC236}">
                <a16:creationId xmlns:a16="http://schemas.microsoft.com/office/drawing/2014/main" id="{7093BB54-E34D-4D54-9293-41515601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91" y="2059033"/>
            <a:ext cx="602552" cy="61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icto chercheur">
            <a:extLst>
              <a:ext uri="{FF2B5EF4-FFF2-40B4-BE49-F238E27FC236}">
                <a16:creationId xmlns:a16="http://schemas.microsoft.com/office/drawing/2014/main" id="{D1CCBB85-3301-4DA6-972B-F9B3291D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27" y="3083557"/>
            <a:ext cx="1070287" cy="10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icto analyse gronomie">
            <a:extLst>
              <a:ext uri="{FF2B5EF4-FFF2-40B4-BE49-F238E27FC236}">
                <a16:creationId xmlns:a16="http://schemas.microsoft.com/office/drawing/2014/main" id="{6172CD4D-1C01-4A56-86EE-EA3C738C6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3" y="3740818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icto silos">
            <a:extLst>
              <a:ext uri="{FF2B5EF4-FFF2-40B4-BE49-F238E27FC236}">
                <a16:creationId xmlns:a16="http://schemas.microsoft.com/office/drawing/2014/main" id="{A84F80A8-A45C-49DC-AE63-0040ACC5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26" y="3034326"/>
            <a:ext cx="1084945" cy="10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5913F800-927F-4D45-871F-69498922462E}"/>
              </a:ext>
            </a:extLst>
          </p:cNvPr>
          <p:cNvSpPr/>
          <p:nvPr/>
        </p:nvSpPr>
        <p:spPr>
          <a:xfrm>
            <a:off x="7399441" y="2650236"/>
            <a:ext cx="4531302" cy="5269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En aval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CACE6C-7B4C-4600-9021-95115084C4BF}"/>
              </a:ext>
            </a:extLst>
          </p:cNvPr>
          <p:cNvSpPr/>
          <p:nvPr/>
        </p:nvSpPr>
        <p:spPr>
          <a:xfrm>
            <a:off x="4400048" y="5675099"/>
            <a:ext cx="152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759230"/>
                </a:solidFill>
              </a:rPr>
              <a:t>Les territoires </a:t>
            </a:r>
          </a:p>
        </p:txBody>
      </p:sp>
      <p:pic>
        <p:nvPicPr>
          <p:cNvPr id="1030" name="Picture 6" descr="Image result for check">
            <a:extLst>
              <a:ext uri="{FF2B5EF4-FFF2-40B4-BE49-F238E27FC236}">
                <a16:creationId xmlns:a16="http://schemas.microsoft.com/office/drawing/2014/main" id="{F90FF929-AEA2-45A7-8117-A03242B8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83" y="4598781"/>
            <a:ext cx="915081" cy="52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BAD927C-721E-4C0C-A684-1D9B03D14E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287" y="3613645"/>
            <a:ext cx="408570" cy="40857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5B7DA18-BACB-4AA2-9B50-30127A243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47" y="1656400"/>
            <a:ext cx="517653" cy="51765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14FE814-FABE-4BD1-A709-EBD17A9473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39" y="1539735"/>
            <a:ext cx="258061" cy="2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" grpId="0" animBg="1"/>
      <p:bldP spid="21" grpId="0"/>
      <p:bldP spid="31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54B05-08FF-4088-9A23-014CEA1B3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312939"/>
            <a:ext cx="9574463" cy="1690778"/>
          </a:xfrm>
        </p:spPr>
        <p:txBody>
          <a:bodyPr>
            <a:normAutofit fontScale="90000"/>
          </a:bodyPr>
          <a:lstStyle/>
          <a:p>
            <a:r>
              <a:rPr lang="fr-FR" dirty="0"/>
              <a:t>Pour soutenir le déploiement</a:t>
            </a:r>
            <a:br>
              <a:rPr lang="fr-FR" dirty="0"/>
            </a:br>
            <a:r>
              <a:rPr lang="fr-FR" dirty="0"/>
              <a:t>de l’agriculture numérique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3B0660-69AE-466F-8A51-BC031DAFC767}"/>
              </a:ext>
            </a:extLst>
          </p:cNvPr>
          <p:cNvSpPr txBox="1"/>
          <p:nvPr/>
        </p:nvSpPr>
        <p:spPr>
          <a:xfrm>
            <a:off x="9753600" y="5422229"/>
            <a:ext cx="2438400" cy="1684421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fr-FR" sz="9600" b="1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81664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378E4A1-810B-4195-9C9A-52D09844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47" dirty="0"/>
              <a:t>Mise au point et déploiement de capteurs connectés : générer la bonne donnée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47" dirty="0"/>
              <a:t>Déploiement de bons systèmes d’information : pouvoir capitaliser et croiser les données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47" dirty="0"/>
              <a:t>Conception de modèles : pouvoir valoriser la donnée</a:t>
            </a:r>
          </a:p>
          <a:p>
            <a:pPr marL="1186983" lvl="1" indent="-342900"/>
            <a:r>
              <a:rPr lang="fr-FR" sz="1846" dirty="0"/>
              <a:t>Diagnostic des situations</a:t>
            </a:r>
          </a:p>
          <a:p>
            <a:pPr marL="1186983" lvl="1" indent="-342900"/>
            <a:r>
              <a:rPr lang="fr-FR" sz="1846" dirty="0"/>
              <a:t>Conseil personnalisé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93" dirty="0"/>
              <a:t>Modulation intra-parcellaire des pratiques et asservissement des machines agricoles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47" dirty="0"/>
              <a:t>Interopérabilité, ergonomie, interface homme-machine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47" dirty="0"/>
              <a:t>Elevage connecté : bien être animal pilotage de précision de l’alimentation animale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A663E4F-CE4C-44A6-9F10-C399A792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/>
              <a:t>AgTech</a:t>
            </a:r>
            <a:r>
              <a:rPr lang="fr-FR" sz="2400" dirty="0"/>
              <a:t>, un champ d’innovation prioritaire pour Agri Sud-Ouest Innovation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9EDF56-AE2F-4839-ACD1-0BB9636E7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2" t="21951" r="15380" b="26179"/>
          <a:stretch/>
        </p:blipFill>
        <p:spPr>
          <a:xfrm>
            <a:off x="4480704" y="4696986"/>
            <a:ext cx="3609196" cy="1872088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8052C34-3942-4597-98B8-5AC8CE030BF1}"/>
              </a:ext>
            </a:extLst>
          </p:cNvPr>
          <p:cNvSpPr/>
          <p:nvPr/>
        </p:nvSpPr>
        <p:spPr>
          <a:xfrm>
            <a:off x="1299354" y="4841079"/>
            <a:ext cx="3181350" cy="11803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nouveau dispositif dédié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62920E-C530-48A1-B045-EFC8E1813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2" t="58250" r="15380" b="26179"/>
          <a:stretch/>
        </p:blipFill>
        <p:spPr>
          <a:xfrm>
            <a:off x="4480704" y="6014263"/>
            <a:ext cx="3609196" cy="5619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C7A372-7C31-4224-8C11-23E3C2CB0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481" y="6244431"/>
            <a:ext cx="1518948" cy="3960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A5FB510-71E9-440F-85CD-33A832277FD3}"/>
              </a:ext>
            </a:extLst>
          </p:cNvPr>
          <p:cNvSpPr txBox="1"/>
          <p:nvPr/>
        </p:nvSpPr>
        <p:spPr>
          <a:xfrm>
            <a:off x="10232573" y="5955454"/>
            <a:ext cx="1567856" cy="288977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fr-FR" dirty="0" err="1"/>
              <a:t>Supported</a:t>
            </a:r>
            <a:r>
              <a:rPr lang="fr-FR" dirty="0"/>
              <a:t> by the</a:t>
            </a:r>
          </a:p>
        </p:txBody>
      </p:sp>
    </p:spTree>
    <p:extLst>
      <p:ext uri="{BB962C8B-B14F-4D97-AF65-F5344CB8AC3E}">
        <p14:creationId xmlns:p14="http://schemas.microsoft.com/office/powerpoint/2010/main" val="6849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3A6C6A-7D74-4C1A-B30B-829EC2419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50000"/>
              </a:lnSpc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EB8D39"/>
                </a:solidFill>
              </a:rPr>
              <a:t>Présenter</a:t>
            </a:r>
            <a:r>
              <a:rPr lang="fr-FR" dirty="0">
                <a:solidFill>
                  <a:srgbClr val="EB8D39"/>
                </a:solidFill>
              </a:rPr>
              <a:t> </a:t>
            </a:r>
            <a:r>
              <a:rPr lang="fr-FR" dirty="0"/>
              <a:t>la dynamique d’un « pôle de compétitivité » : Agri Sud-Ouest Innovation</a:t>
            </a:r>
          </a:p>
          <a:p>
            <a:pPr marL="342900" indent="-342900">
              <a:lnSpc>
                <a:spcPct val="250000"/>
              </a:lnSpc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EB8D39"/>
                </a:solidFill>
              </a:rPr>
              <a:t>Partager</a:t>
            </a:r>
            <a:r>
              <a:rPr lang="fr-FR" dirty="0"/>
              <a:t> une vision sur l’agriculture numérique </a:t>
            </a:r>
          </a:p>
          <a:p>
            <a:pPr marL="342900" indent="-342900">
              <a:lnSpc>
                <a:spcPct val="100000"/>
              </a:lnSpc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EB8D39"/>
                </a:solidFill>
              </a:rPr>
              <a:t>Illustrer</a:t>
            </a:r>
            <a:r>
              <a:rPr lang="fr-FR" dirty="0"/>
              <a:t> des initiatives d’Agri Sud-Ouest, s’inscrivant dans un cadre européen,</a:t>
            </a:r>
            <a:br>
              <a:rPr lang="fr-FR" dirty="0"/>
            </a:br>
            <a:r>
              <a:rPr lang="fr-FR" dirty="0"/>
              <a:t>en faveur de son développement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A9C9795-C9A8-4755-8429-3C17EED3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</a:t>
            </a:r>
          </a:p>
        </p:txBody>
      </p:sp>
    </p:spTree>
    <p:extLst>
      <p:ext uri="{BB962C8B-B14F-4D97-AF65-F5344CB8AC3E}">
        <p14:creationId xmlns:p14="http://schemas.microsoft.com/office/powerpoint/2010/main" val="388317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8249" y="365126"/>
            <a:ext cx="11080412" cy="790813"/>
          </a:xfrm>
        </p:spPr>
        <p:txBody>
          <a:bodyPr/>
          <a:lstStyle/>
          <a:p>
            <a:r>
              <a:rPr lang="fr-FR" dirty="0"/>
              <a:t>DIVA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75635" y="4305782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AAA25-6676-495C-A7FB-7DFF412585BD}"/>
              </a:ext>
            </a:extLst>
          </p:cNvPr>
          <p:cNvSpPr/>
          <p:nvPr/>
        </p:nvSpPr>
        <p:spPr>
          <a:xfrm>
            <a:off x="423748" y="1173831"/>
            <a:ext cx="11055502" cy="451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br>
              <a:rPr lang="en-GB" b="1" dirty="0">
                <a:solidFill>
                  <a:srgbClr val="7B7C7E"/>
                </a:solidFill>
                <a:latin typeface="Arial" charset="0"/>
              </a:rPr>
            </a:br>
            <a:r>
              <a:rPr lang="en-GB" sz="2000" dirty="0">
                <a:solidFill>
                  <a:srgbClr val="51514F"/>
                </a:solidFill>
              </a:rPr>
              <a:t>Un programme de 3 </a:t>
            </a:r>
            <a:r>
              <a:rPr lang="en-GB" sz="2000" dirty="0" err="1">
                <a:solidFill>
                  <a:srgbClr val="51514F"/>
                </a:solidFill>
              </a:rPr>
              <a:t>ans</a:t>
            </a:r>
            <a:r>
              <a:rPr lang="en-GB" sz="2000" dirty="0">
                <a:solidFill>
                  <a:srgbClr val="51514F"/>
                </a:solidFill>
              </a:rPr>
              <a:t> </a:t>
            </a:r>
            <a:r>
              <a:rPr lang="en-GB" sz="2000" dirty="0" err="1">
                <a:solidFill>
                  <a:srgbClr val="51514F"/>
                </a:solidFill>
              </a:rPr>
              <a:t>financé</a:t>
            </a:r>
            <a:r>
              <a:rPr lang="en-GB" sz="2000" dirty="0">
                <a:solidFill>
                  <a:srgbClr val="51514F"/>
                </a:solidFill>
              </a:rPr>
              <a:t> par </a:t>
            </a:r>
            <a:r>
              <a:rPr lang="en-GB" sz="2000" dirty="0" err="1">
                <a:solidFill>
                  <a:srgbClr val="51514F"/>
                </a:solidFill>
              </a:rPr>
              <a:t>l’Union</a:t>
            </a:r>
            <a:r>
              <a:rPr lang="en-GB" sz="2000" dirty="0">
                <a:solidFill>
                  <a:srgbClr val="51514F"/>
                </a:solidFill>
              </a:rPr>
              <a:t> </a:t>
            </a:r>
            <a:r>
              <a:rPr lang="en-GB" sz="2000" dirty="0" err="1">
                <a:solidFill>
                  <a:srgbClr val="51514F"/>
                </a:solidFill>
              </a:rPr>
              <a:t>européenne</a:t>
            </a:r>
            <a:r>
              <a:rPr lang="en-GB" sz="2000" dirty="0">
                <a:solidFill>
                  <a:srgbClr val="51514F"/>
                </a:solidFill>
              </a:rPr>
              <a:t> pour </a:t>
            </a:r>
            <a:r>
              <a:rPr lang="en-GB" sz="2000" b="1" dirty="0" err="1">
                <a:solidFill>
                  <a:srgbClr val="51514F"/>
                </a:solidFill>
              </a:rPr>
              <a:t>soutenir</a:t>
            </a:r>
            <a:r>
              <a:rPr lang="en-GB" sz="2000" b="1" dirty="0">
                <a:solidFill>
                  <a:srgbClr val="51514F"/>
                </a:solidFill>
              </a:rPr>
              <a:t> </a:t>
            </a:r>
            <a:r>
              <a:rPr lang="en-GB" sz="2000" b="1" dirty="0" err="1">
                <a:solidFill>
                  <a:srgbClr val="51514F"/>
                </a:solidFill>
              </a:rPr>
              <a:t>l’innovation</a:t>
            </a:r>
            <a:r>
              <a:rPr lang="en-GB" sz="2000" b="1" dirty="0">
                <a:solidFill>
                  <a:srgbClr val="51514F"/>
                </a:solidFill>
              </a:rPr>
              <a:t> </a:t>
            </a:r>
            <a:r>
              <a:rPr lang="en-GB" sz="2000" dirty="0">
                <a:solidFill>
                  <a:srgbClr val="51514F"/>
                </a:solidFill>
              </a:rPr>
              <a:t>dans les </a:t>
            </a:r>
            <a:r>
              <a:rPr lang="en-GB" sz="2000" b="1" dirty="0">
                <a:solidFill>
                  <a:srgbClr val="51514F"/>
                </a:solidFill>
              </a:rPr>
              <a:t>PME</a:t>
            </a:r>
            <a:endParaRPr lang="en-GB" sz="2000" dirty="0">
              <a:solidFill>
                <a:srgbClr val="51514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rgbClr val="51514F"/>
                </a:solidFill>
              </a:rPr>
              <a:t>et faire </a:t>
            </a:r>
            <a:r>
              <a:rPr lang="en-GB" sz="2000" dirty="0" err="1">
                <a:solidFill>
                  <a:srgbClr val="51514F"/>
                </a:solidFill>
              </a:rPr>
              <a:t>émerger</a:t>
            </a:r>
            <a:r>
              <a:rPr lang="en-GB" sz="2000" dirty="0">
                <a:solidFill>
                  <a:srgbClr val="51514F"/>
                </a:solidFill>
              </a:rPr>
              <a:t> de </a:t>
            </a:r>
            <a:r>
              <a:rPr lang="en-GB" sz="2000" b="1" dirty="0" err="1">
                <a:solidFill>
                  <a:srgbClr val="51514F"/>
                </a:solidFill>
              </a:rPr>
              <a:t>nouvelles</a:t>
            </a:r>
            <a:r>
              <a:rPr lang="en-GB" sz="2000" b="1" dirty="0">
                <a:solidFill>
                  <a:srgbClr val="51514F"/>
                </a:solidFill>
              </a:rPr>
              <a:t> </a:t>
            </a:r>
            <a:r>
              <a:rPr lang="en-GB" sz="2000" b="1" dirty="0" err="1">
                <a:solidFill>
                  <a:srgbClr val="51514F"/>
                </a:solidFill>
              </a:rPr>
              <a:t>chaînes</a:t>
            </a:r>
            <a:r>
              <a:rPr lang="en-GB" sz="2000" b="1" dirty="0">
                <a:solidFill>
                  <a:srgbClr val="51514F"/>
                </a:solidFill>
              </a:rPr>
              <a:t> de </a:t>
            </a:r>
            <a:r>
              <a:rPr lang="en-GB" sz="2000" b="1" dirty="0" err="1">
                <a:solidFill>
                  <a:srgbClr val="51514F"/>
                </a:solidFill>
              </a:rPr>
              <a:t>valeur</a:t>
            </a:r>
            <a:endParaRPr lang="en-GB" sz="2000" dirty="0">
              <a:solidFill>
                <a:srgbClr val="51514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rgbClr val="51514F"/>
                </a:solidFill>
              </a:rPr>
              <a:t>à la </a:t>
            </a:r>
            <a:r>
              <a:rPr lang="en-GB" sz="2000" dirty="0" err="1">
                <a:solidFill>
                  <a:srgbClr val="51514F"/>
                </a:solidFill>
              </a:rPr>
              <a:t>croisée</a:t>
            </a:r>
            <a:r>
              <a:rPr lang="en-GB" sz="2000" dirty="0">
                <a:solidFill>
                  <a:srgbClr val="51514F"/>
                </a:solidFill>
              </a:rPr>
              <a:t> des </a:t>
            </a:r>
            <a:r>
              <a:rPr lang="en-GB" sz="2000" dirty="0" err="1">
                <a:solidFill>
                  <a:srgbClr val="51514F"/>
                </a:solidFill>
              </a:rPr>
              <a:t>secteurs</a:t>
            </a:r>
            <a:r>
              <a:rPr lang="en-GB" sz="2000" dirty="0">
                <a:solidFill>
                  <a:srgbClr val="51514F"/>
                </a:solidFill>
              </a:rPr>
              <a:t> du </a:t>
            </a:r>
            <a:r>
              <a:rPr lang="en-GB" sz="2000" b="1" dirty="0" err="1">
                <a:solidFill>
                  <a:srgbClr val="51514F"/>
                </a:solidFill>
              </a:rPr>
              <a:t>numérique</a:t>
            </a:r>
            <a:r>
              <a:rPr lang="en-GB" sz="2000" dirty="0">
                <a:solidFill>
                  <a:srgbClr val="51514F"/>
                </a:solidFill>
              </a:rPr>
              <a:t>, de </a:t>
            </a:r>
            <a:r>
              <a:rPr lang="en-GB" sz="2000" b="1" dirty="0" err="1">
                <a:solidFill>
                  <a:srgbClr val="51514F"/>
                </a:solidFill>
              </a:rPr>
              <a:t>l’agriculture</a:t>
            </a:r>
            <a:r>
              <a:rPr lang="en-GB" sz="2000" dirty="0">
                <a:solidFill>
                  <a:srgbClr val="51514F"/>
                </a:solidFill>
              </a:rPr>
              <a:t> et de </a:t>
            </a:r>
            <a:r>
              <a:rPr lang="en-GB" sz="2000" dirty="0" err="1">
                <a:solidFill>
                  <a:srgbClr val="51514F"/>
                </a:solidFill>
              </a:rPr>
              <a:t>l’</a:t>
            </a:r>
            <a:r>
              <a:rPr lang="en-GB" sz="2000" b="1" dirty="0" err="1">
                <a:solidFill>
                  <a:srgbClr val="51514F"/>
                </a:solidFill>
              </a:rPr>
              <a:t>agro-alimentaire</a:t>
            </a:r>
            <a:endParaRPr lang="en-GB" sz="2000" dirty="0">
              <a:solidFill>
                <a:srgbClr val="51514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dirty="0" err="1">
                <a:solidFill>
                  <a:srgbClr val="51514F"/>
                </a:solidFill>
              </a:rPr>
              <a:t>ancrées</a:t>
            </a:r>
            <a:r>
              <a:rPr lang="en-GB" sz="2000" dirty="0">
                <a:solidFill>
                  <a:srgbClr val="51514F"/>
                </a:solidFill>
              </a:rPr>
              <a:t> </a:t>
            </a:r>
            <a:r>
              <a:rPr lang="en-GB" sz="2000" dirty="0" err="1">
                <a:solidFill>
                  <a:srgbClr val="51514F"/>
                </a:solidFill>
              </a:rPr>
              <a:t>dans</a:t>
            </a:r>
            <a:r>
              <a:rPr lang="en-GB" sz="2000" dirty="0">
                <a:solidFill>
                  <a:srgbClr val="51514F"/>
                </a:solidFill>
              </a:rPr>
              <a:t> les </a:t>
            </a:r>
            <a:r>
              <a:rPr lang="en-GB" sz="2000" b="1" dirty="0" err="1">
                <a:solidFill>
                  <a:srgbClr val="51514F"/>
                </a:solidFill>
              </a:rPr>
              <a:t>écosystèmes</a:t>
            </a:r>
            <a:r>
              <a:rPr lang="en-GB" sz="2000" b="1" dirty="0">
                <a:solidFill>
                  <a:srgbClr val="51514F"/>
                </a:solidFill>
              </a:rPr>
              <a:t> </a:t>
            </a:r>
            <a:r>
              <a:rPr lang="en-GB" sz="2000" b="1" dirty="0" err="1">
                <a:solidFill>
                  <a:srgbClr val="51514F"/>
                </a:solidFill>
              </a:rPr>
              <a:t>locaux</a:t>
            </a:r>
            <a:r>
              <a:rPr lang="en-GB" sz="2000" b="1" dirty="0">
                <a:solidFill>
                  <a:srgbClr val="51514F"/>
                </a:solidFill>
              </a:rPr>
              <a:t> / </a:t>
            </a:r>
            <a:r>
              <a:rPr lang="en-GB" sz="2000" b="1" dirty="0" err="1">
                <a:solidFill>
                  <a:srgbClr val="51514F"/>
                </a:solidFill>
              </a:rPr>
              <a:t>régionaux</a:t>
            </a:r>
            <a:r>
              <a:rPr lang="en-GB" sz="2000" b="1" dirty="0">
                <a:solidFill>
                  <a:srgbClr val="51514F"/>
                </a:solidFill>
              </a:rPr>
              <a:t> </a:t>
            </a:r>
            <a:r>
              <a:rPr lang="en-GB" sz="2000" dirty="0">
                <a:solidFill>
                  <a:srgbClr val="51514F"/>
                </a:solidFill>
              </a:rPr>
              <a:t>de </a:t>
            </a:r>
            <a:r>
              <a:rPr lang="en-GB" sz="2000" dirty="0" err="1">
                <a:solidFill>
                  <a:srgbClr val="51514F"/>
                </a:solidFill>
              </a:rPr>
              <a:t>l’innovation</a:t>
            </a:r>
            <a:endParaRPr lang="en-GB" sz="2000" dirty="0">
              <a:solidFill>
                <a:srgbClr val="51514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dirty="0" err="1">
                <a:solidFill>
                  <a:srgbClr val="51514F"/>
                </a:solidFill>
              </a:rPr>
              <a:t>portant</a:t>
            </a:r>
            <a:r>
              <a:rPr lang="en-GB" sz="2000" dirty="0">
                <a:solidFill>
                  <a:srgbClr val="51514F"/>
                </a:solidFill>
              </a:rPr>
              <a:t> </a:t>
            </a:r>
            <a:r>
              <a:rPr lang="en-GB" sz="2000" b="1" dirty="0" err="1">
                <a:solidFill>
                  <a:srgbClr val="51514F"/>
                </a:solidFill>
              </a:rPr>
              <a:t>une</a:t>
            </a:r>
            <a:r>
              <a:rPr lang="en-GB" sz="2000" b="1" dirty="0">
                <a:solidFill>
                  <a:srgbClr val="51514F"/>
                </a:solidFill>
              </a:rPr>
              <a:t> ambition </a:t>
            </a:r>
            <a:r>
              <a:rPr lang="en-GB" sz="2000" b="1" dirty="0" err="1">
                <a:solidFill>
                  <a:srgbClr val="51514F"/>
                </a:solidFill>
              </a:rPr>
              <a:t>européenne</a:t>
            </a:r>
            <a:endParaRPr lang="en-GB" sz="2000" b="1" dirty="0">
              <a:solidFill>
                <a:srgbClr val="51514F"/>
              </a:solidFill>
            </a:endParaRPr>
          </a:p>
          <a:p>
            <a:pPr>
              <a:defRPr/>
            </a:pPr>
            <a:endParaRPr lang="fr-FR" sz="1600" dirty="0">
              <a:solidFill>
                <a:srgbClr val="7B7C7E"/>
              </a:solidFill>
              <a:latin typeface="Arial" charset="0"/>
            </a:endParaRPr>
          </a:p>
          <a:p>
            <a:pPr>
              <a:defRPr/>
            </a:pPr>
            <a:endParaRPr lang="fr-FR" sz="1600" dirty="0">
              <a:solidFill>
                <a:srgbClr val="7B7C7E"/>
              </a:solidFill>
              <a:latin typeface="Arial" charset="0"/>
            </a:endParaRPr>
          </a:p>
          <a:p>
            <a:pPr>
              <a:defRPr/>
            </a:pPr>
            <a:endParaRPr lang="fr-FR" sz="1600" dirty="0">
              <a:solidFill>
                <a:srgbClr val="7B7C7E"/>
              </a:solidFill>
              <a:latin typeface="Arial" charset="0"/>
            </a:endParaRPr>
          </a:p>
          <a:p>
            <a:pPr>
              <a:defRPr/>
            </a:pPr>
            <a:endParaRPr lang="fr-FR" sz="1600" dirty="0">
              <a:solidFill>
                <a:srgbClr val="7B7C7E"/>
              </a:solidFill>
              <a:latin typeface="Arial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fr-FR" sz="2462" b="1" dirty="0">
              <a:solidFill>
                <a:srgbClr val="51514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fr-FR" sz="2462" b="1" dirty="0">
              <a:solidFill>
                <a:srgbClr val="51514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60C9C4-B988-4FF8-990D-379AEACFAB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415" y="3277069"/>
            <a:ext cx="6051425" cy="3363441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697A78A-9825-4B93-A906-B4C3CF589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2" t="21951" r="15380" b="39707"/>
          <a:stretch/>
        </p:blipFill>
        <p:spPr>
          <a:xfrm>
            <a:off x="423748" y="159446"/>
            <a:ext cx="2062524" cy="7908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B70B54-72D0-435D-92BB-4F97CB48D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2" t="58250" r="15380" b="27625"/>
          <a:stretch/>
        </p:blipFill>
        <p:spPr>
          <a:xfrm>
            <a:off x="2746461" y="114355"/>
            <a:ext cx="6237223" cy="8809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F41D8C-9951-468D-928D-521D742B2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481" y="6244431"/>
            <a:ext cx="1518948" cy="3960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323BC7B-0E94-47A7-BA7C-9EACB0594E18}"/>
              </a:ext>
            </a:extLst>
          </p:cNvPr>
          <p:cNvSpPr txBox="1"/>
          <p:nvPr/>
        </p:nvSpPr>
        <p:spPr>
          <a:xfrm>
            <a:off x="10232573" y="5955454"/>
            <a:ext cx="1567856" cy="288977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fr-FR" dirty="0" err="1"/>
              <a:t>Supported</a:t>
            </a:r>
            <a:r>
              <a:rPr lang="fr-FR" dirty="0"/>
              <a:t> by the</a:t>
            </a:r>
          </a:p>
        </p:txBody>
      </p:sp>
    </p:spTree>
    <p:extLst>
      <p:ext uri="{BB962C8B-B14F-4D97-AF65-F5344CB8AC3E}">
        <p14:creationId xmlns:p14="http://schemas.microsoft.com/office/powerpoint/2010/main" val="278080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8248" y="239373"/>
            <a:ext cx="11080412" cy="790813"/>
          </a:xfrm>
        </p:spPr>
        <p:txBody>
          <a:bodyPr/>
          <a:lstStyle/>
          <a:p>
            <a:r>
              <a:rPr lang="fr-FR" dirty="0"/>
              <a:t>DIVA –	- un programme de dimension européenne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75635" y="4305782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42B459E-4B5C-4F17-83C1-844F89F1A6F2}"/>
              </a:ext>
            </a:extLst>
          </p:cNvPr>
          <p:cNvGrpSpPr/>
          <p:nvPr/>
        </p:nvGrpSpPr>
        <p:grpSpPr>
          <a:xfrm>
            <a:off x="3138487" y="1183027"/>
            <a:ext cx="8024944" cy="5435600"/>
            <a:chOff x="2655888" y="423863"/>
            <a:chExt cx="8024944" cy="5435600"/>
          </a:xfrm>
        </p:grpSpPr>
        <p:pic>
          <p:nvPicPr>
            <p:cNvPr id="15" name="Image 3">
              <a:extLst>
                <a:ext uri="{FF2B5EF4-FFF2-40B4-BE49-F238E27FC236}">
                  <a16:creationId xmlns:a16="http://schemas.microsoft.com/office/drawing/2014/main" id="{74671274-1C57-4864-B33C-DDE6F5721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5" t="13457" r="22168" b="2026"/>
            <a:stretch>
              <a:fillRect/>
            </a:stretch>
          </p:blipFill>
          <p:spPr bwMode="auto">
            <a:xfrm>
              <a:off x="3948113" y="423863"/>
              <a:ext cx="4462462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CC73F5A-E4A2-44A3-9B50-CE16E8E4B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563" y="3149600"/>
              <a:ext cx="78740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9">
              <a:extLst>
                <a:ext uri="{FF2B5EF4-FFF2-40B4-BE49-F238E27FC236}">
                  <a16:creationId xmlns:a16="http://schemas.microsoft.com/office/drawing/2014/main" id="{AECB8F51-C860-41D8-8A9F-07A1F3FCA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888" y="4687889"/>
              <a:ext cx="10985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20">
              <a:extLst>
                <a:ext uri="{FF2B5EF4-FFF2-40B4-BE49-F238E27FC236}">
                  <a16:creationId xmlns:a16="http://schemas.microsoft.com/office/drawing/2014/main" id="{952C0753-FF36-45BC-8474-A9FE3D4E7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701" y="3751263"/>
              <a:ext cx="96837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21">
              <a:extLst>
                <a:ext uri="{FF2B5EF4-FFF2-40B4-BE49-F238E27FC236}">
                  <a16:creationId xmlns:a16="http://schemas.microsoft.com/office/drawing/2014/main" id="{5207FF8E-7CD6-4622-B614-1526A10B3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675" y="5267326"/>
              <a:ext cx="977900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2" descr="Résultat de recherche d'images pour &quot;inesc tec&quot;">
              <a:extLst>
                <a:ext uri="{FF2B5EF4-FFF2-40B4-BE49-F238E27FC236}">
                  <a16:creationId xmlns:a16="http://schemas.microsoft.com/office/drawing/2014/main" id="{4D4B93F6-66E0-45E8-BEBB-974A168228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97675" y="2900363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pic>
          <p:nvPicPr>
            <p:cNvPr id="23" name="Image 9">
              <a:extLst>
                <a:ext uri="{FF2B5EF4-FFF2-40B4-BE49-F238E27FC236}">
                  <a16:creationId xmlns:a16="http://schemas.microsoft.com/office/drawing/2014/main" id="{E7908717-E2E6-4501-8C13-6CE75EAB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92" r="74884" b="56296"/>
            <a:stretch>
              <a:fillRect/>
            </a:stretch>
          </p:blipFill>
          <p:spPr bwMode="auto">
            <a:xfrm>
              <a:off x="2668588" y="3868738"/>
              <a:ext cx="112395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11">
              <a:extLst>
                <a:ext uri="{FF2B5EF4-FFF2-40B4-BE49-F238E27FC236}">
                  <a16:creationId xmlns:a16="http://schemas.microsoft.com/office/drawing/2014/main" id="{55AA3AC9-F79D-4E5D-B5B8-3EA4BFCE6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3" t="27997" r="31416" b="57558"/>
            <a:stretch>
              <a:fillRect/>
            </a:stretch>
          </p:blipFill>
          <p:spPr bwMode="auto">
            <a:xfrm>
              <a:off x="3962400" y="1612901"/>
              <a:ext cx="947738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8">
              <a:extLst>
                <a:ext uri="{FF2B5EF4-FFF2-40B4-BE49-F238E27FC236}">
                  <a16:creationId xmlns:a16="http://schemas.microsoft.com/office/drawing/2014/main" id="{D8482242-E362-415B-8B47-021B88745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7" r="23541"/>
            <a:stretch>
              <a:fillRect/>
            </a:stretch>
          </p:blipFill>
          <p:spPr bwMode="auto">
            <a:xfrm>
              <a:off x="6323013" y="2628900"/>
              <a:ext cx="5461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847250C-1921-491E-95C5-8E01CAB5E3D8}"/>
                </a:ext>
              </a:extLst>
            </p:cNvPr>
            <p:cNvSpPr/>
            <p:nvPr/>
          </p:nvSpPr>
          <p:spPr bwMode="auto">
            <a:xfrm>
              <a:off x="4140200" y="4454525"/>
              <a:ext cx="107950" cy="1095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146648B-FB6B-4FFA-A07A-2B4948F92045}"/>
                </a:ext>
              </a:extLst>
            </p:cNvPr>
            <p:cNvSpPr/>
            <p:nvPr/>
          </p:nvSpPr>
          <p:spPr bwMode="auto">
            <a:xfrm>
              <a:off x="4176713" y="4095750"/>
              <a:ext cx="107950" cy="1079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2AB8F3B9-D3D6-4F16-B321-37066ED0A426}"/>
                </a:ext>
              </a:extLst>
            </p:cNvPr>
            <p:cNvSpPr/>
            <p:nvPr/>
          </p:nvSpPr>
          <p:spPr bwMode="auto">
            <a:xfrm>
              <a:off x="4427538" y="4743450"/>
              <a:ext cx="107950" cy="1079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540F4AF-399F-4545-BEF3-4664287981A6}"/>
                </a:ext>
              </a:extLst>
            </p:cNvPr>
            <p:cNvSpPr/>
            <p:nvPr/>
          </p:nvSpPr>
          <p:spPr bwMode="auto">
            <a:xfrm>
              <a:off x="4716463" y="4311650"/>
              <a:ext cx="107950" cy="1079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610B4EE-928E-4DB2-9765-445AD11532C7}"/>
                </a:ext>
              </a:extLst>
            </p:cNvPr>
            <p:cNvSpPr/>
            <p:nvPr/>
          </p:nvSpPr>
          <p:spPr bwMode="auto">
            <a:xfrm>
              <a:off x="5219700" y="4022725"/>
              <a:ext cx="107950" cy="1079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8023F9B-B4F6-416A-90C1-C6115A4A0A0C}"/>
                </a:ext>
              </a:extLst>
            </p:cNvPr>
            <p:cNvSpPr/>
            <p:nvPr/>
          </p:nvSpPr>
          <p:spPr bwMode="auto">
            <a:xfrm>
              <a:off x="6119813" y="3887788"/>
              <a:ext cx="107950" cy="1079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A27D399-0A69-498C-8A28-73C080A28136}"/>
                </a:ext>
              </a:extLst>
            </p:cNvPr>
            <p:cNvSpPr/>
            <p:nvPr/>
          </p:nvSpPr>
          <p:spPr bwMode="auto">
            <a:xfrm>
              <a:off x="6192838" y="3735388"/>
              <a:ext cx="107950" cy="1079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4AB62494-55F1-476A-A0B0-922142816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539" y="4905376"/>
              <a:ext cx="2308225" cy="474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1C9D831-C0BE-415D-AD25-96E297341F4F}"/>
                </a:ext>
              </a:extLst>
            </p:cNvPr>
            <p:cNvSpPr/>
            <p:nvPr/>
          </p:nvSpPr>
          <p:spPr bwMode="auto">
            <a:xfrm>
              <a:off x="4679950" y="2654300"/>
              <a:ext cx="107950" cy="1095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D946916A-A2E4-43D9-ACB4-59FB658AD479}"/>
                </a:ext>
              </a:extLst>
            </p:cNvPr>
            <p:cNvSpPr/>
            <p:nvPr/>
          </p:nvSpPr>
          <p:spPr bwMode="auto">
            <a:xfrm>
              <a:off x="7308850" y="4598988"/>
              <a:ext cx="107950" cy="1079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36" name="Image 4">
              <a:extLst>
                <a:ext uri="{FF2B5EF4-FFF2-40B4-BE49-F238E27FC236}">
                  <a16:creationId xmlns:a16="http://schemas.microsoft.com/office/drawing/2014/main" id="{6A03B2E1-5552-47B8-B39F-58D6344F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1" b="34161"/>
            <a:stretch>
              <a:fillRect/>
            </a:stretch>
          </p:blipFill>
          <p:spPr bwMode="auto">
            <a:xfrm>
              <a:off x="5219700" y="5313363"/>
              <a:ext cx="806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age 18">
              <a:extLst>
                <a:ext uri="{FF2B5EF4-FFF2-40B4-BE49-F238E27FC236}">
                  <a16:creationId xmlns:a16="http://schemas.microsoft.com/office/drawing/2014/main" id="{A732F01B-E593-45C8-B387-4D06116F6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925" y="5267325"/>
              <a:ext cx="590550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Connecteur droit 31">
              <a:extLst>
                <a:ext uri="{FF2B5EF4-FFF2-40B4-BE49-F238E27FC236}">
                  <a16:creationId xmlns:a16="http://schemas.microsoft.com/office/drawing/2014/main" id="{68C252DA-C6B5-48F1-A897-251749D768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6000" y="4660900"/>
              <a:ext cx="236538" cy="4651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Connecteur droit 34">
              <a:extLst>
                <a:ext uri="{FF2B5EF4-FFF2-40B4-BE49-F238E27FC236}">
                  <a16:creationId xmlns:a16="http://schemas.microsoft.com/office/drawing/2014/main" id="{D9C7679D-96BF-400F-92E3-6DA49B75DBA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62689" y="3227388"/>
              <a:ext cx="204787" cy="5572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0AD24E4-AC8B-41B0-891A-72B596946380}"/>
                </a:ext>
              </a:extLst>
            </p:cNvPr>
            <p:cNvCxnSpPr>
              <a:cxnSpLocks/>
              <a:stCxn id="31" idx="6"/>
            </p:cNvCxnSpPr>
            <p:nvPr/>
          </p:nvCxnSpPr>
          <p:spPr bwMode="auto">
            <a:xfrm flipV="1">
              <a:off x="6227763" y="3921125"/>
              <a:ext cx="487362" cy="206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Connecteur droit 43">
              <a:extLst>
                <a:ext uri="{FF2B5EF4-FFF2-40B4-BE49-F238E27FC236}">
                  <a16:creationId xmlns:a16="http://schemas.microsoft.com/office/drawing/2014/main" id="{5CE7A1C8-4E88-4A71-B50A-6BBA01F50E0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48188" y="1962150"/>
              <a:ext cx="196850" cy="7445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Connecteur droit 45">
              <a:extLst>
                <a:ext uri="{FF2B5EF4-FFF2-40B4-BE49-F238E27FC236}">
                  <a16:creationId xmlns:a16="http://schemas.microsoft.com/office/drawing/2014/main" id="{D0018D7A-AF91-45AD-82E3-298B1BEF8DA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095751" y="2981325"/>
              <a:ext cx="1171575" cy="11001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Connecteur droit 47">
              <a:extLst>
                <a:ext uri="{FF2B5EF4-FFF2-40B4-BE49-F238E27FC236}">
                  <a16:creationId xmlns:a16="http://schemas.microsoft.com/office/drawing/2014/main" id="{FA9BF194-4177-4C21-A496-4ED8957098F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222750" y="3662364"/>
              <a:ext cx="1055688" cy="4079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Connecteur droit 51">
              <a:extLst>
                <a:ext uri="{FF2B5EF4-FFF2-40B4-BE49-F238E27FC236}">
                  <a16:creationId xmlns:a16="http://schemas.microsoft.com/office/drawing/2014/main" id="{8FC7EFE8-E754-46B3-A454-62461B365F9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792538" y="4037014"/>
              <a:ext cx="438150" cy="1095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Connecteur droit 58">
              <a:extLst>
                <a:ext uri="{FF2B5EF4-FFF2-40B4-BE49-F238E27FC236}">
                  <a16:creationId xmlns:a16="http://schemas.microsoft.com/office/drawing/2014/main" id="{262A0D73-D564-4D9C-B43A-EF6A37B94F6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78263" y="4513263"/>
              <a:ext cx="311150" cy="1968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Connecteur droit 60">
              <a:extLst>
                <a:ext uri="{FF2B5EF4-FFF2-40B4-BE49-F238E27FC236}">
                  <a16:creationId xmlns:a16="http://schemas.microsoft.com/office/drawing/2014/main" id="{A2F38B4C-3B64-4DE3-8583-98169C53FCB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95775" y="4787901"/>
              <a:ext cx="198438" cy="4730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Connecteur droit 62">
              <a:extLst>
                <a:ext uri="{FF2B5EF4-FFF2-40B4-BE49-F238E27FC236}">
                  <a16:creationId xmlns:a16="http://schemas.microsoft.com/office/drawing/2014/main" id="{631E06BF-0511-437D-88CA-442E00E96E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78376" y="4354513"/>
              <a:ext cx="606425" cy="895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D512108-9AD8-47A3-8E1E-DC28A901E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1" y="1352550"/>
              <a:ext cx="2114681" cy="321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600"/>
                </a:spcAft>
                <a:buNone/>
              </a:pPr>
              <a:r>
                <a:rPr lang="fr-FR" altLang="fr-FR" b="1" dirty="0">
                  <a:solidFill>
                    <a:srgbClr val="7B7C7E"/>
                  </a:solidFill>
                </a:rPr>
                <a:t>10</a:t>
              </a:r>
              <a:r>
                <a:rPr lang="fr-FR" altLang="fr-FR" sz="1600" b="1" dirty="0">
                  <a:solidFill>
                    <a:srgbClr val="7B7C7E"/>
                  </a:solidFill>
                </a:rPr>
                <a:t> partenaires</a:t>
              </a:r>
            </a:p>
            <a:p>
              <a:pPr>
                <a:spcAft>
                  <a:spcPts val="600"/>
                </a:spcAft>
                <a:buNone/>
              </a:pPr>
              <a:r>
                <a:rPr lang="fr-FR" altLang="fr-FR" sz="2800" b="1" dirty="0">
                  <a:solidFill>
                    <a:srgbClr val="7B7C7E"/>
                  </a:solidFill>
                </a:rPr>
                <a:t>4</a:t>
              </a:r>
              <a:r>
                <a:rPr lang="fr-FR" altLang="fr-FR" sz="1600" b="1" dirty="0">
                  <a:solidFill>
                    <a:srgbClr val="7B7C7E"/>
                  </a:solidFill>
                </a:rPr>
                <a:t> </a:t>
              </a:r>
              <a:r>
                <a:rPr lang="fr-FR" altLang="fr-FR" sz="1600" b="1" dirty="0" err="1">
                  <a:solidFill>
                    <a:srgbClr val="7B7C7E"/>
                  </a:solidFill>
                </a:rPr>
                <a:t>binomes</a:t>
              </a:r>
              <a:br>
                <a:rPr lang="fr-FR" altLang="fr-FR" sz="1600" b="1" dirty="0">
                  <a:solidFill>
                    <a:srgbClr val="7B7C7E"/>
                  </a:solidFill>
                </a:rPr>
              </a:br>
              <a:r>
                <a:rPr lang="fr-FR" altLang="fr-FR" sz="1600" b="1" dirty="0">
                  <a:solidFill>
                    <a:srgbClr val="7B7C7E"/>
                  </a:solidFill>
                </a:rPr>
                <a:t>thématique x digital</a:t>
              </a:r>
            </a:p>
            <a:p>
              <a:pPr>
                <a:spcAft>
                  <a:spcPts val="600"/>
                </a:spcAft>
                <a:buNone/>
              </a:pPr>
              <a:endParaRPr lang="fr-FR" altLang="fr-FR" sz="1600" b="1" dirty="0">
                <a:solidFill>
                  <a:srgbClr val="7B7C7E"/>
                </a:solidFill>
              </a:endParaRPr>
            </a:p>
            <a:p>
              <a:pPr>
                <a:spcAft>
                  <a:spcPts val="600"/>
                </a:spcAft>
                <a:buNone/>
              </a:pPr>
              <a:r>
                <a:rPr lang="fr-FR" altLang="fr-FR" b="1" dirty="0">
                  <a:solidFill>
                    <a:srgbClr val="7B7C7E"/>
                  </a:solidFill>
                </a:rPr>
                <a:t>6</a:t>
              </a:r>
              <a:r>
                <a:rPr lang="fr-FR" altLang="fr-FR" sz="1600" b="1" dirty="0">
                  <a:solidFill>
                    <a:srgbClr val="7B7C7E"/>
                  </a:solidFill>
                </a:rPr>
                <a:t> pays</a:t>
              </a:r>
            </a:p>
            <a:p>
              <a:pPr>
                <a:spcAft>
                  <a:spcPts val="600"/>
                </a:spcAft>
                <a:buNone/>
              </a:pPr>
              <a:endParaRPr lang="fr-FR" altLang="fr-FR" sz="1600" b="1" dirty="0">
                <a:solidFill>
                  <a:srgbClr val="7B7C7E"/>
                </a:solidFill>
              </a:endParaRPr>
            </a:p>
            <a:p>
              <a:pPr>
                <a:spcAft>
                  <a:spcPts val="600"/>
                </a:spcAft>
                <a:buNone/>
              </a:pPr>
              <a:endParaRPr lang="fr-FR" altLang="fr-FR" sz="1600" b="1" dirty="0">
                <a:solidFill>
                  <a:srgbClr val="7B7C7E"/>
                </a:solidFill>
              </a:endParaRPr>
            </a:p>
          </p:txBody>
        </p:sp>
      </p:grpSp>
      <p:pic>
        <p:nvPicPr>
          <p:cNvPr id="50" name="Image 49">
            <a:hlinkClick r:id="rId12"/>
            <a:extLst>
              <a:ext uri="{FF2B5EF4-FFF2-40B4-BE49-F238E27FC236}">
                <a16:creationId xmlns:a16="http://schemas.microsoft.com/office/drawing/2014/main" id="{16EF761A-2D09-4ADF-95FB-390FDD83CA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38" y="2914930"/>
            <a:ext cx="1074461" cy="612495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1A505B5-0082-4104-8997-B257EEDD4EF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772" t="21951" r="15380" b="39707"/>
          <a:stretch/>
        </p:blipFill>
        <p:spPr>
          <a:xfrm>
            <a:off x="423748" y="159446"/>
            <a:ext cx="2062524" cy="79081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AC16528-3E36-4410-8D67-6BB123A989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81481" y="6244431"/>
            <a:ext cx="1518948" cy="396079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820D5CBA-9878-4B59-808D-4F0F8827CBCB}"/>
              </a:ext>
            </a:extLst>
          </p:cNvPr>
          <p:cNvSpPr txBox="1"/>
          <p:nvPr/>
        </p:nvSpPr>
        <p:spPr>
          <a:xfrm>
            <a:off x="10232573" y="5955454"/>
            <a:ext cx="1567856" cy="288977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fr-FR" dirty="0" err="1"/>
              <a:t>Supported</a:t>
            </a:r>
            <a:r>
              <a:rPr lang="fr-FR" dirty="0"/>
              <a:t> by the</a:t>
            </a:r>
          </a:p>
        </p:txBody>
      </p:sp>
    </p:spTree>
    <p:extLst>
      <p:ext uri="{BB962C8B-B14F-4D97-AF65-F5344CB8AC3E}">
        <p14:creationId xmlns:p14="http://schemas.microsoft.com/office/powerpoint/2010/main" val="130244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68249" y="365126"/>
            <a:ext cx="11080412" cy="790813"/>
          </a:xfrm>
        </p:spPr>
        <p:txBody>
          <a:bodyPr/>
          <a:lstStyle/>
          <a:p>
            <a:r>
              <a:rPr lang="fr-FR" dirty="0"/>
              <a:t>DIVA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75635" y="4305782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AAA25-6676-495C-A7FB-7DFF412585BD}"/>
              </a:ext>
            </a:extLst>
          </p:cNvPr>
          <p:cNvSpPr/>
          <p:nvPr/>
        </p:nvSpPr>
        <p:spPr>
          <a:xfrm>
            <a:off x="568249" y="1155939"/>
            <a:ext cx="1105550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br>
              <a:rPr lang="en-GB" sz="2000" b="1" dirty="0">
                <a:solidFill>
                  <a:srgbClr val="7B7C7E"/>
                </a:solidFill>
                <a:latin typeface="Arial" charset="0"/>
              </a:rPr>
            </a:br>
            <a:r>
              <a:rPr lang="en-GB" sz="2400" dirty="0">
                <a:solidFill>
                  <a:srgbClr val="51514F"/>
                </a:solidFill>
              </a:rPr>
              <a:t>Un </a:t>
            </a:r>
            <a:r>
              <a:rPr lang="en-GB" sz="2400" dirty="0" err="1">
                <a:solidFill>
                  <a:srgbClr val="51514F"/>
                </a:solidFill>
              </a:rPr>
              <a:t>dispositif</a:t>
            </a:r>
            <a:r>
              <a:rPr lang="en-GB" sz="2400" dirty="0">
                <a:solidFill>
                  <a:srgbClr val="51514F"/>
                </a:solidFill>
              </a:rPr>
              <a:t> de </a:t>
            </a:r>
            <a:r>
              <a:rPr lang="en-GB" sz="2400" dirty="0" err="1">
                <a:solidFill>
                  <a:srgbClr val="51514F"/>
                </a:solidFill>
              </a:rPr>
              <a:t>conseil</a:t>
            </a:r>
            <a:r>
              <a:rPr lang="en-GB" sz="2400" dirty="0">
                <a:solidFill>
                  <a:srgbClr val="51514F"/>
                </a:solidFill>
              </a:rPr>
              <a:t> et </a:t>
            </a:r>
            <a:r>
              <a:rPr lang="en-GB" sz="2400" dirty="0" err="1">
                <a:solidFill>
                  <a:srgbClr val="51514F"/>
                </a:solidFill>
              </a:rPr>
              <a:t>d’accompagnement</a:t>
            </a:r>
            <a:r>
              <a:rPr lang="en-GB" sz="2400" dirty="0">
                <a:solidFill>
                  <a:srgbClr val="51514F"/>
                </a:solidFill>
              </a:rPr>
              <a:t> </a:t>
            </a:r>
            <a:r>
              <a:rPr lang="fr-FR" sz="2400" dirty="0">
                <a:solidFill>
                  <a:srgbClr val="51514F"/>
                </a:solidFill>
              </a:rPr>
              <a:t>de PMEs </a:t>
            </a:r>
            <a:endParaRPr lang="en-GB" sz="2400" dirty="0">
              <a:solidFill>
                <a:srgbClr val="51514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rgbClr val="51514F"/>
                </a:solidFill>
              </a:rPr>
              <a:t>U</a:t>
            </a:r>
            <a:r>
              <a:rPr lang="fr-FR" sz="2400" dirty="0">
                <a:solidFill>
                  <a:srgbClr val="51514F"/>
                </a:solidFill>
              </a:rPr>
              <a:t>n système de « chèques innovation » de </a:t>
            </a:r>
            <a:r>
              <a:rPr lang="fr-FR" sz="2400" b="1" dirty="0">
                <a:solidFill>
                  <a:srgbClr val="51514F"/>
                </a:solidFill>
              </a:rPr>
              <a:t>10 à 60 k€</a:t>
            </a:r>
            <a:br>
              <a:rPr lang="fr-FR" sz="2400" dirty="0">
                <a:solidFill>
                  <a:srgbClr val="51514F"/>
                </a:solidFill>
              </a:rPr>
            </a:br>
            <a:r>
              <a:rPr lang="fr-FR" sz="2400" dirty="0">
                <a:solidFill>
                  <a:srgbClr val="51514F"/>
                </a:solidFill>
              </a:rPr>
              <a:t>pour financer leurs besoins à différents niveaux de maturité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solidFill>
                  <a:srgbClr val="EB8D39"/>
                </a:solidFill>
              </a:rPr>
              <a:t>preuve de concept</a:t>
            </a:r>
            <a:r>
              <a:rPr lang="fr-FR" sz="2400" b="1" dirty="0">
                <a:solidFill>
                  <a:srgbClr val="51514F"/>
                </a:solidFill>
              </a:rPr>
              <a:t> &gt;</a:t>
            </a:r>
            <a:r>
              <a:rPr lang="fr-FR" sz="2400" dirty="0">
                <a:solidFill>
                  <a:srgbClr val="51514F"/>
                </a:solidFill>
              </a:rPr>
              <a:t> </a:t>
            </a:r>
            <a:r>
              <a:rPr lang="fr-FR" sz="2400" b="1" dirty="0">
                <a:solidFill>
                  <a:srgbClr val="EB8D39"/>
                </a:solidFill>
              </a:rPr>
              <a:t>démonstration en conditions réelles</a:t>
            </a:r>
            <a:r>
              <a:rPr lang="fr-FR" sz="2400" dirty="0">
                <a:solidFill>
                  <a:srgbClr val="51514F"/>
                </a:solidFill>
              </a:rPr>
              <a:t> </a:t>
            </a:r>
            <a:r>
              <a:rPr lang="fr-FR" sz="2400" b="1" dirty="0">
                <a:solidFill>
                  <a:srgbClr val="51514F"/>
                </a:solidFill>
              </a:rPr>
              <a:t>&gt; </a:t>
            </a:r>
            <a:r>
              <a:rPr lang="fr-FR" sz="2400" b="1" dirty="0">
                <a:solidFill>
                  <a:srgbClr val="EB8D39"/>
                </a:solidFill>
              </a:rPr>
              <a:t>internationalisation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fr-FR" sz="1600" b="1" dirty="0">
              <a:solidFill>
                <a:srgbClr val="51514F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800" b="1" dirty="0">
                <a:solidFill>
                  <a:srgbClr val="51514F"/>
                </a:solidFill>
              </a:rPr>
              <a:t>Souplesse, réactivité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800" b="1" dirty="0">
                <a:solidFill>
                  <a:srgbClr val="51514F"/>
                </a:solidFill>
              </a:rPr>
              <a:t>Pas de conditions de fonds propres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fr-FR" sz="2800" b="1" dirty="0" err="1">
                <a:solidFill>
                  <a:srgbClr val="51514F"/>
                </a:solidFill>
              </a:rPr>
              <a:t>Reporting</a:t>
            </a:r>
            <a:r>
              <a:rPr lang="fr-FR" sz="2800" b="1" dirty="0">
                <a:solidFill>
                  <a:srgbClr val="51514F"/>
                </a:solidFill>
              </a:rPr>
              <a:t> simplifié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0DCF69C3-2362-4DBD-A79E-51D0B775808C}"/>
              </a:ext>
            </a:extLst>
          </p:cNvPr>
          <p:cNvSpPr txBox="1">
            <a:spLocks/>
          </p:cNvSpPr>
          <p:nvPr/>
        </p:nvSpPr>
        <p:spPr>
          <a:xfrm>
            <a:off x="568248" y="239373"/>
            <a:ext cx="11080412" cy="79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46" b="1" kern="1200">
                <a:solidFill>
                  <a:srgbClr val="5151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		- en actions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0EB09F-2FF2-4985-B49F-94CC8F0D8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2" t="21951" r="15380" b="39707"/>
          <a:stretch/>
        </p:blipFill>
        <p:spPr>
          <a:xfrm>
            <a:off x="423748" y="159446"/>
            <a:ext cx="2062524" cy="7908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54D3C6-3DD0-49C3-86CC-B5B6641F5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481" y="6244431"/>
            <a:ext cx="1518948" cy="39607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2FFF038-775F-4B3B-8B7E-C89EC58E16AF}"/>
              </a:ext>
            </a:extLst>
          </p:cNvPr>
          <p:cNvSpPr txBox="1"/>
          <p:nvPr/>
        </p:nvSpPr>
        <p:spPr>
          <a:xfrm>
            <a:off x="10232573" y="5955454"/>
            <a:ext cx="1567856" cy="288977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fr-FR" dirty="0" err="1"/>
              <a:t>Supported</a:t>
            </a:r>
            <a:r>
              <a:rPr lang="fr-FR" dirty="0"/>
              <a:t> by the</a:t>
            </a:r>
          </a:p>
        </p:txBody>
      </p:sp>
    </p:spTree>
    <p:extLst>
      <p:ext uri="{BB962C8B-B14F-4D97-AF65-F5344CB8AC3E}">
        <p14:creationId xmlns:p14="http://schemas.microsoft.com/office/powerpoint/2010/main" val="106957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2F2C45-CEA5-4325-8E06-4070556BF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96"/>
          <a:stretch/>
        </p:blipFill>
        <p:spPr>
          <a:xfrm>
            <a:off x="1687967" y="1645485"/>
            <a:ext cx="8544606" cy="373931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6703F0A-5881-4AE4-A966-4950592B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12" y="365126"/>
            <a:ext cx="11080412" cy="790813"/>
          </a:xfrm>
        </p:spPr>
        <p:txBody>
          <a:bodyPr>
            <a:normAutofit/>
          </a:bodyPr>
          <a:lstStyle/>
          <a:p>
            <a:r>
              <a:rPr lang="fr-FR" sz="2000" dirty="0"/>
              <a:t>Reconnu comme « Digital Innovation Hub », membre du réseau européen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D6ADEC-4ADB-4D22-AED5-849B06AE8D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3" t="13723" r="3484" b="9779"/>
          <a:stretch/>
        </p:blipFill>
        <p:spPr>
          <a:xfrm>
            <a:off x="8394305" y="135930"/>
            <a:ext cx="3254356" cy="7223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9A1216-889D-4A2C-8B7B-659CD1A35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1481" y="6244431"/>
            <a:ext cx="1518948" cy="3960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A0B5DF8-3BA6-4BE4-A229-C25206C9C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580" y="2511748"/>
            <a:ext cx="832261" cy="5330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49D861A-AB9E-4C24-8A2A-9FE9F00F7303}"/>
              </a:ext>
            </a:extLst>
          </p:cNvPr>
          <p:cNvSpPr/>
          <p:nvPr/>
        </p:nvSpPr>
        <p:spPr>
          <a:xfrm>
            <a:off x="3535746" y="4973007"/>
            <a:ext cx="4793502" cy="4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2C3E6A-E1F9-4D6B-8EA7-06D3C03A171F}"/>
              </a:ext>
            </a:extLst>
          </p:cNvPr>
          <p:cNvSpPr/>
          <p:nvPr/>
        </p:nvSpPr>
        <p:spPr>
          <a:xfrm>
            <a:off x="2178347" y="4907746"/>
            <a:ext cx="748369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err="1"/>
              <a:t>Towards</a:t>
            </a:r>
            <a:r>
              <a:rPr lang="fr-FR" sz="2800" dirty="0"/>
              <a:t> </a:t>
            </a:r>
            <a:r>
              <a:rPr lang="fr-FR" sz="2800" dirty="0" err="1"/>
              <a:t>sustainable</a:t>
            </a:r>
            <a:r>
              <a:rPr lang="fr-FR" sz="2800" dirty="0"/>
              <a:t> &amp; </a:t>
            </a:r>
            <a:r>
              <a:rPr lang="fr-FR" sz="2800" dirty="0" err="1"/>
              <a:t>secure</a:t>
            </a:r>
            <a:r>
              <a:rPr lang="fr-FR" sz="2800" dirty="0"/>
              <a:t> </a:t>
            </a:r>
            <a:br>
              <a:rPr lang="fr-FR" sz="2800" dirty="0"/>
            </a:br>
            <a:r>
              <a:rPr lang="fr-FR" sz="2800" dirty="0" err="1"/>
              <a:t>Mediterranean</a:t>
            </a:r>
            <a:r>
              <a:rPr lang="fr-FR" sz="2800" dirty="0"/>
              <a:t> </a:t>
            </a:r>
            <a:r>
              <a:rPr lang="fr-FR" sz="2800" dirty="0" err="1"/>
              <a:t>Agrifood</a:t>
            </a:r>
            <a:r>
              <a:rPr lang="fr-FR" sz="2800" dirty="0"/>
              <a:t> </a:t>
            </a:r>
            <a:r>
              <a:rPr lang="fr-FR" sz="2800" dirty="0" err="1"/>
              <a:t>Technological</a:t>
            </a:r>
            <a:r>
              <a:rPr lang="fr-FR" sz="2800" dirty="0"/>
              <a:t> </a:t>
            </a:r>
            <a:r>
              <a:rPr lang="fr-FR" sz="2800" dirty="0" err="1"/>
              <a:t>ecosystem</a:t>
            </a:r>
            <a:r>
              <a:rPr lang="fr-FR" sz="2800" dirty="0"/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462E59A-27E6-4603-89F2-34941CE1372B}"/>
              </a:ext>
            </a:extLst>
          </p:cNvPr>
          <p:cNvSpPr txBox="1"/>
          <p:nvPr/>
        </p:nvSpPr>
        <p:spPr>
          <a:xfrm>
            <a:off x="10232573" y="5955454"/>
            <a:ext cx="1567856" cy="288977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fr-FR" dirty="0" err="1"/>
              <a:t>Supported</a:t>
            </a:r>
            <a:r>
              <a:rPr lang="fr-FR" dirty="0"/>
              <a:t> by the</a:t>
            </a:r>
          </a:p>
        </p:txBody>
      </p:sp>
    </p:spTree>
    <p:extLst>
      <p:ext uri="{BB962C8B-B14F-4D97-AF65-F5344CB8AC3E}">
        <p14:creationId xmlns:p14="http://schemas.microsoft.com/office/powerpoint/2010/main" val="178832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C21F6CD-749A-4812-BF37-D9719BC72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49" y="1280159"/>
            <a:ext cx="11165604" cy="48537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EB8D39"/>
                </a:solidFill>
              </a:rPr>
              <a:t>Une révolution numérique au-delà du champ et l’étable</a:t>
            </a:r>
            <a:r>
              <a:rPr lang="fr-FR" sz="2400" dirty="0"/>
              <a:t>, tout au long de la filière</a:t>
            </a:r>
          </a:p>
          <a:p>
            <a:pPr marL="1186983" lvl="1" indent="-342900"/>
            <a:r>
              <a:rPr lang="fr-FR" sz="2000" dirty="0"/>
              <a:t>Ex. projet 1 : pilotage de la teneur en azote des raisins du champ à la cave </a:t>
            </a:r>
            <a:br>
              <a:rPr lang="fr-FR" sz="2000" dirty="0"/>
            </a:br>
            <a:r>
              <a:rPr lang="fr-FR" sz="2000" dirty="0"/>
              <a:t>pour maîtriser le profil organoleptique des vins</a:t>
            </a:r>
          </a:p>
          <a:p>
            <a:pPr marL="1186983" lvl="1" indent="-342900"/>
            <a:r>
              <a:rPr lang="fr-FR" sz="2000" dirty="0"/>
              <a:t>Ex. projet 2 : authentification et traçabilité d’un produit agroalimentaire / blockchain </a:t>
            </a:r>
          </a:p>
          <a:p>
            <a:pPr marL="1186983" lvl="1" indent="-342900"/>
            <a:r>
              <a:rPr lang="fr-FR" sz="2000" dirty="0"/>
              <a:t>Agriculteurs présents sur les forums, réseaux sociaux : partage questionnements, </a:t>
            </a:r>
            <a:br>
              <a:rPr lang="fr-FR" sz="2000" dirty="0"/>
            </a:br>
            <a:r>
              <a:rPr lang="fr-FR" sz="2000" dirty="0"/>
              <a:t>bonnes pratiques et valorisation de leur métier auprès d’influenceurs et grand public</a:t>
            </a:r>
          </a:p>
          <a:p>
            <a:pPr lvl="1" indent="0">
              <a:buNone/>
            </a:pPr>
            <a:endParaRPr lang="fr-F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EB8D39"/>
                </a:solidFill>
              </a:rPr>
              <a:t>Accélérer le déploiement et concrétiser le big data agricole</a:t>
            </a:r>
          </a:p>
          <a:p>
            <a:pPr marL="1186983" lvl="1" indent="-342900"/>
            <a:r>
              <a:rPr lang="fr-FR" sz="2000" dirty="0"/>
              <a:t>Interopérabilité des services dans un écosystème ouvert, démonstration de leur valeur ajoutée</a:t>
            </a:r>
          </a:p>
          <a:p>
            <a:pPr marL="1186983" lvl="1" indent="-342900"/>
            <a:r>
              <a:rPr lang="fr-FR" sz="2000" dirty="0"/>
              <a:t>Mutualisation des données issues de sources diverses, approche collaborative</a:t>
            </a:r>
          </a:p>
          <a:p>
            <a:pPr marL="1186983" lvl="1" indent="-342900"/>
            <a:r>
              <a:rPr lang="fr-FR" sz="2000" dirty="0"/>
              <a:t>En restant au plus près des attentes et des intérêts des agriculteurs </a:t>
            </a:r>
            <a:br>
              <a:rPr lang="fr-FR" sz="2000" dirty="0"/>
            </a:br>
            <a:r>
              <a:rPr lang="fr-FR" sz="2000" dirty="0"/>
              <a:t>et des parties prenantes du monde agricole</a:t>
            </a:r>
          </a:p>
          <a:p>
            <a:pPr marL="1186983" lvl="1" indent="-342900"/>
            <a:r>
              <a:rPr lang="fr-FR" sz="2000" dirty="0"/>
              <a:t>Implication des agriculteurs dans la définition et la gouvernance </a:t>
            </a:r>
            <a:br>
              <a:rPr lang="fr-FR" sz="2000" dirty="0"/>
            </a:br>
            <a:r>
              <a:rPr lang="fr-FR" sz="2000" dirty="0"/>
              <a:t>des modèles économiques associés</a:t>
            </a:r>
          </a:p>
          <a:p>
            <a:pPr marL="342900" indent="-342900"/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FC5231-11A4-4C6C-B49F-E205CB38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Perspectives </a:t>
            </a:r>
          </a:p>
        </p:txBody>
      </p:sp>
    </p:spTree>
    <p:extLst>
      <p:ext uri="{BB962C8B-B14F-4D97-AF65-F5344CB8AC3E}">
        <p14:creationId xmlns:p14="http://schemas.microsoft.com/office/powerpoint/2010/main" val="219555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28" y="642618"/>
            <a:ext cx="6956728" cy="5486720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3454502" y="2650652"/>
            <a:ext cx="5303736" cy="2745380"/>
            <a:chOff x="3109551" y="1801725"/>
            <a:chExt cx="5303736" cy="2745380"/>
          </a:xfrm>
        </p:grpSpPr>
        <p:sp>
          <p:nvSpPr>
            <p:cNvPr id="3" name="ZoneTexte 2"/>
            <p:cNvSpPr txBox="1"/>
            <p:nvPr/>
          </p:nvSpPr>
          <p:spPr>
            <a:xfrm>
              <a:off x="4569949" y="1801725"/>
              <a:ext cx="3843338" cy="1818844"/>
            </a:xfrm>
            <a:prstGeom prst="rect">
              <a:avLst/>
            </a:prstGeom>
          </p:spPr>
          <p:txBody>
            <a:bodyPr wrap="square" rtlCol="0">
              <a:normAutofit/>
            </a:bodyPr>
            <a:lstStyle/>
            <a:p>
              <a:r>
                <a:rPr lang="fr-FR" sz="3200" b="1" dirty="0">
                  <a:solidFill>
                    <a:srgbClr val="96C261"/>
                  </a:solidFill>
                </a:rPr>
                <a:t>Pierre</a:t>
              </a:r>
              <a:r>
                <a:rPr lang="fr-FR" sz="3200" b="1" dirty="0"/>
                <a:t> Compère</a:t>
              </a:r>
            </a:p>
            <a:p>
              <a:r>
                <a:rPr lang="fr-FR" b="1" i="1" dirty="0"/>
                <a:t>Chargé de </a:t>
              </a:r>
              <a:r>
                <a:rPr lang="fr-FR" b="1" i="1" dirty="0">
                  <a:solidFill>
                    <a:srgbClr val="96C261"/>
                  </a:solidFill>
                </a:rPr>
                <a:t>développement</a:t>
              </a:r>
              <a:r>
                <a:rPr lang="fr-FR" b="1" i="1" dirty="0"/>
                <a:t> </a:t>
              </a:r>
              <a:br>
                <a:rPr lang="fr-FR" b="1" i="1" dirty="0"/>
              </a:br>
              <a:r>
                <a:rPr lang="fr-FR" b="1" i="1" dirty="0"/>
                <a:t>des </a:t>
              </a:r>
              <a:r>
                <a:rPr lang="fr-FR" b="1" i="1" dirty="0">
                  <a:solidFill>
                    <a:srgbClr val="96C261"/>
                  </a:solidFill>
                </a:rPr>
                <a:t>entreprises</a:t>
              </a:r>
              <a:r>
                <a:rPr lang="fr-FR" b="1" i="1" dirty="0"/>
                <a:t> adhérentes</a:t>
              </a:r>
            </a:p>
            <a:p>
              <a:endParaRPr lang="fr-FR" b="1" i="1" dirty="0"/>
            </a:p>
            <a:p>
              <a:r>
                <a:rPr lang="fr-FR" dirty="0"/>
                <a:t>+33 6 45 88 04 45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3109551" y="3845550"/>
              <a:ext cx="5303736" cy="701555"/>
            </a:xfrm>
            <a:prstGeom prst="rect">
              <a:avLst/>
            </a:prstGeom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fr-FR" sz="2000" b="1" dirty="0">
                  <a:solidFill>
                    <a:srgbClr val="96C261"/>
                  </a:solidFill>
                </a:rPr>
                <a:t>pierre.compere@agrisudouest.com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098D1B64-685C-41CB-A90F-B5A1D4E608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62" y="2744945"/>
            <a:ext cx="1496613" cy="14966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9C388D-8246-4D88-B660-F43972992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52" y="5396032"/>
            <a:ext cx="1811987" cy="11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8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86450" y="5600700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73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6500" y="3005089"/>
            <a:ext cx="9549063" cy="1690778"/>
          </a:xfrm>
        </p:spPr>
        <p:txBody>
          <a:bodyPr>
            <a:normAutofit fontScale="90000"/>
          </a:bodyPr>
          <a:lstStyle/>
          <a:p>
            <a:r>
              <a:rPr lang="fr-FR" dirty="0"/>
              <a:t>Agri Sud-Ouest Innovation</a:t>
            </a:r>
            <a:br>
              <a:rPr lang="fr-FR" dirty="0"/>
            </a:br>
            <a:r>
              <a:rPr lang="fr-FR" sz="4000" dirty="0"/>
              <a:t>un réseau engagé dans l’innovation collaborative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D59D37-48E6-4809-A8B3-3786ECB2B539}"/>
              </a:ext>
            </a:extLst>
          </p:cNvPr>
          <p:cNvSpPr txBox="1"/>
          <p:nvPr/>
        </p:nvSpPr>
        <p:spPr>
          <a:xfrm>
            <a:off x="9753600" y="5422229"/>
            <a:ext cx="2438400" cy="1684421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fr-FR" sz="96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5145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8131" y="1773761"/>
            <a:ext cx="45719" cy="3527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909389" y="1709201"/>
            <a:ext cx="8291133" cy="81207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Un </a:t>
            </a:r>
            <a:r>
              <a:rPr lang="fr-FR" b="1" dirty="0">
                <a:solidFill>
                  <a:srgbClr val="EB8D39"/>
                </a:solidFill>
              </a:rPr>
              <a:t>territoire</a:t>
            </a:r>
            <a:r>
              <a:rPr lang="fr-FR" dirty="0"/>
              <a:t> délimité par l’Etat et les collectivités locales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249" y="365126"/>
            <a:ext cx="7693435" cy="790813"/>
          </a:xfrm>
        </p:spPr>
        <p:txBody>
          <a:bodyPr>
            <a:normAutofit/>
          </a:bodyPr>
          <a:lstStyle/>
          <a:p>
            <a:r>
              <a:rPr lang="fr-FR" dirty="0"/>
              <a:t>Qu’est-ce qu’un pôle de compétitivité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57" y="1709201"/>
            <a:ext cx="732491" cy="7324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32" y="4626538"/>
            <a:ext cx="652940" cy="6529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32" y="3718391"/>
            <a:ext cx="611104" cy="6111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65" y="2787610"/>
            <a:ext cx="641074" cy="641074"/>
          </a:xfrm>
          <a:prstGeom prst="rect">
            <a:avLst/>
          </a:prstGeom>
        </p:spPr>
      </p:pic>
      <p:sp>
        <p:nvSpPr>
          <p:cNvPr id="13" name="Espace réservé du contenu 10">
            <a:extLst>
              <a:ext uri="{FF2B5EF4-FFF2-40B4-BE49-F238E27FC236}">
                <a16:creationId xmlns:a16="http://schemas.microsoft.com/office/drawing/2014/main" id="{DC818640-DFB3-442F-AB5E-EB5699273729}"/>
              </a:ext>
            </a:extLst>
          </p:cNvPr>
          <p:cNvSpPr txBox="1">
            <a:spLocks/>
          </p:cNvSpPr>
          <p:nvPr/>
        </p:nvSpPr>
        <p:spPr>
          <a:xfrm>
            <a:off x="2909389" y="2585506"/>
            <a:ext cx="8291133" cy="81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84408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969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723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723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dirty="0"/>
              <a:t>Une </a:t>
            </a:r>
            <a:r>
              <a:rPr lang="fr-FR" b="1" dirty="0">
                <a:solidFill>
                  <a:srgbClr val="EB8D39"/>
                </a:solidFill>
              </a:rPr>
              <a:t>thématique</a:t>
            </a:r>
            <a:r>
              <a:rPr lang="fr-FR" dirty="0"/>
              <a:t> définie (champ technologique ou secteur d’activité)</a:t>
            </a:r>
          </a:p>
        </p:txBody>
      </p:sp>
      <p:sp>
        <p:nvSpPr>
          <p:cNvPr id="14" name="Espace réservé du contenu 10">
            <a:extLst>
              <a:ext uri="{FF2B5EF4-FFF2-40B4-BE49-F238E27FC236}">
                <a16:creationId xmlns:a16="http://schemas.microsoft.com/office/drawing/2014/main" id="{52DCA6F9-7145-4A3B-9851-F17C6F779A9A}"/>
              </a:ext>
            </a:extLst>
          </p:cNvPr>
          <p:cNvSpPr txBox="1">
            <a:spLocks/>
          </p:cNvSpPr>
          <p:nvPr/>
        </p:nvSpPr>
        <p:spPr>
          <a:xfrm>
            <a:off x="2909389" y="4489496"/>
            <a:ext cx="8291133" cy="81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84408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969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723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723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dirty="0"/>
              <a:t>Une « </a:t>
            </a:r>
            <a:r>
              <a:rPr lang="fr-FR" b="1" dirty="0">
                <a:solidFill>
                  <a:srgbClr val="EB8D39"/>
                </a:solidFill>
              </a:rPr>
              <a:t>usine</a:t>
            </a:r>
            <a:r>
              <a:rPr lang="fr-FR" dirty="0"/>
              <a:t> » à projets collaboratifs et à produits/services innovants</a:t>
            </a:r>
          </a:p>
        </p:txBody>
      </p:sp>
      <p:sp>
        <p:nvSpPr>
          <p:cNvPr id="15" name="Espace réservé du contenu 10">
            <a:extLst>
              <a:ext uri="{FF2B5EF4-FFF2-40B4-BE49-F238E27FC236}">
                <a16:creationId xmlns:a16="http://schemas.microsoft.com/office/drawing/2014/main" id="{E2F6E937-21CD-4190-8928-10BDE897EC9B}"/>
              </a:ext>
            </a:extLst>
          </p:cNvPr>
          <p:cNvSpPr txBox="1">
            <a:spLocks/>
          </p:cNvSpPr>
          <p:nvPr/>
        </p:nvSpPr>
        <p:spPr>
          <a:xfrm>
            <a:off x="2888471" y="3628616"/>
            <a:ext cx="8291133" cy="81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84408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969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723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723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dirty="0"/>
              <a:t>Une </a:t>
            </a:r>
            <a:r>
              <a:rPr lang="fr-FR" b="1" dirty="0">
                <a:solidFill>
                  <a:srgbClr val="EB8D39"/>
                </a:solidFill>
              </a:rPr>
              <a:t>association</a:t>
            </a:r>
            <a:r>
              <a:rPr lang="fr-FR" dirty="0"/>
              <a:t> fédérant autour de l’innovation : </a:t>
            </a:r>
            <a:br>
              <a:rPr lang="fr-FR" dirty="0"/>
            </a:br>
            <a:r>
              <a:rPr lang="fr-FR" dirty="0"/>
              <a:t>ENTREPRISES + INVEST. + RECHERCHE + FORMATION + INSTITUTIONS LOCALES</a:t>
            </a:r>
          </a:p>
        </p:txBody>
      </p:sp>
    </p:spTree>
    <p:extLst>
      <p:ext uri="{BB962C8B-B14F-4D97-AF65-F5344CB8AC3E}">
        <p14:creationId xmlns:p14="http://schemas.microsoft.com/office/powerpoint/2010/main" val="278166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68249" y="365126"/>
            <a:ext cx="11491479" cy="790813"/>
          </a:xfrm>
        </p:spPr>
        <p:txBody>
          <a:bodyPr>
            <a:normAutofit/>
          </a:bodyPr>
          <a:lstStyle/>
          <a:p>
            <a:r>
              <a:rPr lang="fr-FR" dirty="0"/>
              <a:t>Objectifs d’un pôle de compétitivité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703338" y="1523021"/>
            <a:ext cx="6295373" cy="470576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r-FR" sz="2400" dirty="0"/>
              <a:t>Favoriser l’émergence d’</a:t>
            </a:r>
            <a:r>
              <a:rPr lang="fr-FR" sz="2400" b="1" dirty="0">
                <a:solidFill>
                  <a:srgbClr val="9DC43D"/>
                </a:solidFill>
              </a:rPr>
              <a:t>innovations</a:t>
            </a:r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Soutenir le montage de </a:t>
            </a:r>
            <a:r>
              <a:rPr lang="fr-FR" sz="2400" b="1" dirty="0">
                <a:solidFill>
                  <a:srgbClr val="9DC43D"/>
                </a:solidFill>
              </a:rPr>
              <a:t>projets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9DC43D"/>
                </a:solidFill>
              </a:rPr>
              <a:t>collaboratifs</a:t>
            </a:r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Faciliter l’accès aux financements publics FR et UE</a:t>
            </a:r>
          </a:p>
          <a:p>
            <a:pPr marL="914400" lvl="1" indent="-457200">
              <a:buFont typeface="Symbol" charset="2"/>
              <a:buChar char="Þ"/>
            </a:pPr>
            <a:r>
              <a:rPr lang="fr-FR" sz="2400" b="1" dirty="0">
                <a:solidFill>
                  <a:srgbClr val="9DC43D"/>
                </a:solidFill>
              </a:rPr>
              <a:t>via la labellisation de projets </a:t>
            </a:r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Encourager les </a:t>
            </a:r>
            <a:r>
              <a:rPr lang="fr-FR" sz="2400" b="1" dirty="0">
                <a:solidFill>
                  <a:srgbClr val="9DC43D"/>
                </a:solidFill>
              </a:rPr>
              <a:t>rencontres</a:t>
            </a:r>
            <a:r>
              <a:rPr lang="fr-FR" sz="2400" dirty="0"/>
              <a:t> et </a:t>
            </a:r>
            <a:r>
              <a:rPr lang="fr-FR" sz="2400" b="1" dirty="0">
                <a:solidFill>
                  <a:srgbClr val="9DC43D"/>
                </a:solidFill>
              </a:rPr>
              <a:t>collaborations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entre les membres de son réseau</a:t>
            </a:r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Accompagner le </a:t>
            </a:r>
            <a:r>
              <a:rPr lang="fr-FR" sz="2400" b="1" dirty="0">
                <a:solidFill>
                  <a:srgbClr val="9DC43D"/>
                </a:solidFill>
              </a:rPr>
              <a:t>développement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des entreprises adhérentes </a:t>
            </a:r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Générer de la valeur et de l’</a:t>
            </a:r>
            <a:r>
              <a:rPr lang="fr-FR" sz="2400" b="1" dirty="0">
                <a:solidFill>
                  <a:srgbClr val="9DC43D"/>
                </a:solidFill>
              </a:rPr>
              <a:t>emploi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sur le </a:t>
            </a:r>
            <a:r>
              <a:rPr lang="fr-FR" sz="2400" b="1" dirty="0">
                <a:solidFill>
                  <a:srgbClr val="9DC43D"/>
                </a:solidFill>
              </a:rPr>
              <a:t>territoire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29" y="1523021"/>
            <a:ext cx="4106898" cy="43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31E2B9-7E8A-46D2-91C6-80B13C3B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82277"/>
            <a:ext cx="6470650" cy="414155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sz="2000" dirty="0"/>
              <a:t>     Le </a:t>
            </a:r>
            <a:r>
              <a:rPr lang="fr-FR" sz="2000" b="1" dirty="0"/>
              <a:t>pôle de compétitivité Agri Sud-Ouest Innovation</a:t>
            </a:r>
            <a:r>
              <a:rPr lang="fr-FR" sz="2000" dirty="0"/>
              <a:t> fédère plus de </a:t>
            </a:r>
            <a:r>
              <a:rPr lang="fr-FR" sz="2000" b="1" dirty="0"/>
              <a:t>420</a:t>
            </a:r>
            <a:r>
              <a:rPr lang="fr-FR" sz="2000" dirty="0"/>
              <a:t> </a:t>
            </a:r>
            <a:r>
              <a:rPr lang="fr-FR" sz="2000" b="1" dirty="0"/>
              <a:t>acteurs privés et publics </a:t>
            </a:r>
            <a:r>
              <a:rPr lang="fr-FR" sz="2000" dirty="0"/>
              <a:t>agissant dans les filières de </a:t>
            </a:r>
            <a:r>
              <a:rPr lang="fr-FR" sz="2000" b="1" dirty="0"/>
              <a:t>l’agriculture</a:t>
            </a:r>
            <a:r>
              <a:rPr lang="fr-FR" sz="2000" dirty="0"/>
              <a:t>, de </a:t>
            </a:r>
            <a:r>
              <a:rPr lang="fr-FR" sz="2000" b="1" dirty="0"/>
              <a:t>l’agroalimentaire</a:t>
            </a:r>
            <a:r>
              <a:rPr lang="fr-FR" sz="2000" dirty="0"/>
              <a:t> et des </a:t>
            </a:r>
            <a:r>
              <a:rPr lang="fr-FR" sz="2000" b="1" dirty="0"/>
              <a:t>agro-ressources</a:t>
            </a:r>
            <a:r>
              <a:rPr lang="fr-FR" sz="2000" dirty="0"/>
              <a:t> des régions </a:t>
            </a:r>
            <a:r>
              <a:rPr lang="fr-FR" sz="2000" b="1" dirty="0"/>
              <a:t>Occitanie</a:t>
            </a:r>
            <a:r>
              <a:rPr lang="fr-FR" sz="2000" dirty="0"/>
              <a:t> et </a:t>
            </a:r>
            <a:r>
              <a:rPr lang="fr-FR" sz="2000" b="1" dirty="0"/>
              <a:t>Nouvelle-Aquitaine</a:t>
            </a:r>
            <a:r>
              <a:rPr lang="fr-FR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/>
              <a:t>Espace de dialogue </a:t>
            </a:r>
            <a:r>
              <a:rPr lang="fr-FR" sz="2000" dirty="0"/>
              <a:t>privilégié les mondes académique et économique, ce </a:t>
            </a:r>
            <a:r>
              <a:rPr lang="fr-FR" sz="2000" b="1" dirty="0"/>
              <a:t>réseau</a:t>
            </a:r>
            <a:r>
              <a:rPr lang="fr-FR" sz="2000" dirty="0"/>
              <a:t> œuvre au </a:t>
            </a:r>
            <a:r>
              <a:rPr lang="fr-FR" sz="2000" b="1" dirty="0"/>
              <a:t>développement</a:t>
            </a:r>
            <a:r>
              <a:rPr lang="fr-FR" sz="2000" dirty="0"/>
              <a:t> de ses adhérents et à la vitalité des </a:t>
            </a:r>
            <a:r>
              <a:rPr lang="fr-FR" sz="2000" b="1" dirty="0"/>
              <a:t>territoires</a:t>
            </a:r>
            <a:r>
              <a:rPr lang="fr-FR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Entrepreneurs, investisseurs, chercheurs, enseignants, élus et salariés des collectivités et institutions locales s’appuient sur la </a:t>
            </a:r>
            <a:r>
              <a:rPr lang="fr-FR" sz="2000" b="1" dirty="0"/>
              <a:t>dynamique associative </a:t>
            </a:r>
            <a:r>
              <a:rPr lang="fr-FR" sz="2000" dirty="0"/>
              <a:t>et les </a:t>
            </a:r>
            <a:r>
              <a:rPr lang="fr-FR" sz="2000" b="1" dirty="0"/>
              <a:t>services</a:t>
            </a:r>
            <a:r>
              <a:rPr lang="fr-FR" sz="2000" dirty="0"/>
              <a:t> du Pôle pour générer des </a:t>
            </a:r>
            <a:r>
              <a:rPr lang="fr-FR" sz="2000" b="1" dirty="0"/>
              <a:t>synergies</a:t>
            </a:r>
            <a:r>
              <a:rPr lang="fr-FR" sz="2000" dirty="0"/>
              <a:t> et concrétiser des </a:t>
            </a:r>
            <a:r>
              <a:rPr lang="fr-FR" sz="2000" b="1" dirty="0"/>
              <a:t>projets collaboratifs</a:t>
            </a:r>
            <a:r>
              <a:rPr lang="fr-FR" sz="2000" dirty="0"/>
              <a:t>, </a:t>
            </a:r>
            <a:r>
              <a:rPr lang="fr-FR" sz="2000" b="1" dirty="0"/>
              <a:t>innovants</a:t>
            </a:r>
            <a:r>
              <a:rPr lang="fr-FR" sz="2000" dirty="0"/>
              <a:t> et créateurs de </a:t>
            </a:r>
            <a:r>
              <a:rPr lang="fr-FR" sz="2000" b="1" dirty="0"/>
              <a:t>valeur</a:t>
            </a:r>
            <a:r>
              <a:rPr lang="fr-FR" sz="2000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E60B7B7-58EE-40AC-8785-4553F1A5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Agri Sud-Ouest Innovation en quelques mots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896942-F3D5-4679-8CBF-F42ECEE929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75199" y="5266872"/>
            <a:ext cx="220901" cy="2209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722ABD-08CA-4C6A-B1C3-DC531FBFD5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9403" y="1582277"/>
            <a:ext cx="248722" cy="24872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E355D99-8AE5-4DB9-BFC8-0EA7574B2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306" y="2838927"/>
            <a:ext cx="3993226" cy="399322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4A7538B-F3B1-41A7-B223-B29A9E31B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093" y="836503"/>
            <a:ext cx="3632642" cy="36326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6F9E1A2-2D15-44A0-AA0C-172EB59B5103}"/>
              </a:ext>
            </a:extLst>
          </p:cNvPr>
          <p:cNvSpPr txBox="1"/>
          <p:nvPr/>
        </p:nvSpPr>
        <p:spPr>
          <a:xfrm>
            <a:off x="7600950" y="2095500"/>
            <a:ext cx="1819275" cy="600075"/>
          </a:xfrm>
          <a:prstGeom prst="rect">
            <a:avLst/>
          </a:prstGeom>
          <a:solidFill>
            <a:srgbClr val="26A6D1"/>
          </a:solidFill>
        </p:spPr>
        <p:txBody>
          <a:bodyPr wrap="square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</a:t>
            </a:r>
          </a:p>
        </p:txBody>
      </p:sp>
    </p:spTree>
    <p:extLst>
      <p:ext uri="{BB962C8B-B14F-4D97-AF65-F5344CB8AC3E}">
        <p14:creationId xmlns:p14="http://schemas.microsoft.com/office/powerpoint/2010/main" val="267899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26532" y="1877868"/>
            <a:ext cx="411789" cy="4121888"/>
          </a:xfrm>
          <a:prstGeom prst="rect">
            <a:avLst/>
          </a:prstGeom>
        </p:spPr>
      </p:pic>
      <p:pic>
        <p:nvPicPr>
          <p:cNvPr id="152" name="Image 1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19809" y="1877868"/>
            <a:ext cx="411789" cy="4121888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41329" y="1877868"/>
            <a:ext cx="411789" cy="4121888"/>
          </a:xfrm>
          <a:prstGeom prst="rect">
            <a:avLst/>
          </a:prstGeom>
        </p:spPr>
      </p:pic>
      <p:sp>
        <p:nvSpPr>
          <p:cNvPr id="16" name="Sous-titre 3"/>
          <p:cNvSpPr txBox="1">
            <a:spLocks/>
          </p:cNvSpPr>
          <p:nvPr/>
        </p:nvSpPr>
        <p:spPr>
          <a:xfrm>
            <a:off x="616375" y="946022"/>
            <a:ext cx="10880860" cy="5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125444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2462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1pPr>
            <a:lvl2pPr marL="84408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969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723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1723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62" b="0" i="0" u="none" strike="noStrike" kern="1200" cap="none" spc="0" normalizeH="0" baseline="0" noProof="0" dirty="0">
              <a:ln>
                <a:noFill/>
              </a:ln>
              <a:solidFill>
                <a:srgbClr val="5151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61"/>
          <a:stretch/>
        </p:blipFill>
        <p:spPr>
          <a:xfrm rot="10800000">
            <a:off x="9524" y="1877868"/>
            <a:ext cx="268234" cy="4121888"/>
          </a:xfrm>
          <a:prstGeom prst="rect">
            <a:avLst/>
          </a:prstGeom>
        </p:spPr>
      </p:pic>
      <p:sp>
        <p:nvSpPr>
          <p:cNvPr id="150" name="ZoneTexte 149"/>
          <p:cNvSpPr txBox="1"/>
          <p:nvPr/>
        </p:nvSpPr>
        <p:spPr>
          <a:xfrm>
            <a:off x="383792" y="1364731"/>
            <a:ext cx="2656381" cy="4450702"/>
          </a:xfrm>
          <a:prstGeom prst="rect">
            <a:avLst/>
          </a:prstGeom>
          <a:ln w="12700">
            <a:noFill/>
          </a:ln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#Réseau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F9D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être connu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reconnu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Recherche </a:t>
            </a:r>
            <a:br>
              <a:rPr lang="fr-FR" sz="1600" dirty="0"/>
            </a:br>
            <a:r>
              <a:rPr lang="fr-FR" sz="1600" dirty="0"/>
              <a:t>de compétences </a:t>
            </a: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Rendez-vous qualifiés</a:t>
            </a: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« Les territoriales » </a:t>
            </a:r>
            <a:br>
              <a:rPr lang="fr-FR" sz="1600" dirty="0"/>
            </a:br>
            <a:r>
              <a:rPr lang="fr-FR" sz="1600" dirty="0"/>
              <a:t>rencontres thématiques</a:t>
            </a: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Salons professionnels </a:t>
            </a:r>
            <a:br>
              <a:rPr lang="fr-FR" sz="1600" dirty="0"/>
            </a:br>
            <a:r>
              <a:rPr lang="fr-FR" sz="1600" dirty="0"/>
              <a:t>et rencontres d’affaires</a:t>
            </a: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Missions internationales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3128105" y="1364731"/>
            <a:ext cx="2763363" cy="5148162"/>
          </a:xfrm>
          <a:prstGeom prst="rect">
            <a:avLst/>
          </a:prstGeom>
          <a:ln w="12700">
            <a:noFill/>
          </a:ln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#Compétences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F9D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s’informer </a:t>
            </a:r>
            <a:b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se former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Veille technologique </a:t>
            </a: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Webinaires didactiques </a:t>
            </a: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« Focus » : conférences </a:t>
            </a:r>
            <a:br>
              <a:rPr lang="fr-FR" sz="1600" dirty="0"/>
            </a:br>
            <a:r>
              <a:rPr lang="fr-FR" sz="1600" dirty="0"/>
              <a:t>et master-class</a:t>
            </a: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Modules de formation </a:t>
            </a:r>
          </a:p>
          <a:p>
            <a:pPr marL="285750" lvl="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« J-Tech » : journées techniques et business</a:t>
            </a:r>
            <a:endParaRPr lang="fr-FR" dirty="0"/>
          </a:p>
        </p:txBody>
      </p:sp>
      <p:sp>
        <p:nvSpPr>
          <p:cNvPr id="155" name="ZoneTexte 154"/>
          <p:cNvSpPr txBox="1"/>
          <p:nvPr/>
        </p:nvSpPr>
        <p:spPr>
          <a:xfrm>
            <a:off x="6159151" y="1364731"/>
            <a:ext cx="2680042" cy="4839299"/>
          </a:xfrm>
          <a:prstGeom prst="rect">
            <a:avLst/>
          </a:prstGeom>
          <a:ln w="12700">
            <a:noFill/>
          </a:ln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#Projets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F9D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monter, labelliser </a:t>
            </a:r>
            <a:b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financer </a:t>
            </a:r>
            <a:r>
              <a:rPr lang="fr-FR" i="1" dirty="0">
                <a:solidFill>
                  <a:srgbClr val="2F9DC6"/>
                </a:solidFill>
                <a:latin typeface="Calibri" panose="020F0502020204030204"/>
              </a:rPr>
              <a:t>de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projets innovants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« Clubs » : ateliers interactifs créatifs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Soutien à l’émergence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Conseil en ingénierie technique et financière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Labellisation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Recherches </a:t>
            </a:r>
            <a:br>
              <a:rPr lang="fr-FR" sz="1600" dirty="0"/>
            </a:br>
            <a:r>
              <a:rPr lang="fr-FR" sz="1600" dirty="0"/>
              <a:t>de financements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Suivi des projets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838321" y="1364731"/>
            <a:ext cx="3123825" cy="4839298"/>
          </a:xfrm>
          <a:prstGeom prst="rect">
            <a:avLst/>
          </a:prstGeom>
          <a:ln w="12700">
            <a:noFill/>
          </a:ln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#Croissance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F9D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accélérer la mise </a:t>
            </a:r>
            <a:b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2F9D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marché des innovations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900" b="0" i="1" u="none" strike="noStrike" kern="1200" cap="none" spc="0" normalizeH="0" baseline="0" noProof="0" dirty="0">
              <a:ln>
                <a:noFill/>
              </a:ln>
              <a:solidFill>
                <a:srgbClr val="2F9D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fr-FR" sz="1600" dirty="0"/>
              <a:t>Analyse de l’offre innovante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fr-FR" sz="1600" dirty="0"/>
              <a:t>Diagnostic stratégique d’entreprise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fr-FR" sz="1600" dirty="0"/>
              <a:t>Missions d’appui personnalisées </a:t>
            </a:r>
          </a:p>
          <a:p>
            <a:pPr marL="742950" lvl="1" indent="-285750">
              <a:spcBef>
                <a:spcPts val="1200"/>
              </a:spcBef>
              <a:buFont typeface="Calibri" panose="020F0502020204030204" pitchFamily="34" charset="0"/>
              <a:buChar char="‐"/>
              <a:defRPr/>
            </a:pPr>
            <a:r>
              <a:rPr lang="fr-FR" sz="1600" dirty="0"/>
              <a:t>Marketing stratégique</a:t>
            </a:r>
          </a:p>
          <a:p>
            <a:pPr marL="742950" lvl="1" indent="-285750">
              <a:spcBef>
                <a:spcPts val="1200"/>
              </a:spcBef>
              <a:buFont typeface="Calibri" panose="020F0502020204030204" pitchFamily="34" charset="0"/>
              <a:buChar char="‐"/>
              <a:defRPr/>
            </a:pPr>
            <a:r>
              <a:rPr lang="fr-FR" sz="1600" dirty="0"/>
              <a:t>Business </a:t>
            </a:r>
            <a:r>
              <a:rPr lang="fr-FR" sz="1600" dirty="0" err="1"/>
              <a:t>development</a:t>
            </a:r>
            <a:endParaRPr lang="fr-FR" sz="1600" dirty="0"/>
          </a:p>
          <a:p>
            <a:pPr marL="742950" lvl="1" indent="-285750">
              <a:spcBef>
                <a:spcPts val="1200"/>
              </a:spcBef>
              <a:buFont typeface="Calibri" panose="020F0502020204030204" pitchFamily="34" charset="0"/>
              <a:buChar char="‐"/>
              <a:defRPr/>
            </a:pPr>
            <a:r>
              <a:rPr lang="fr-FR" sz="1600" dirty="0"/>
              <a:t>Relations investisseurs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5D52006-9C0E-4878-9757-63CD7468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Des services pour se rencontrer, construire des projets, se développer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DEF7048-1369-455F-92E3-079CA2862F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581" y="4467225"/>
            <a:ext cx="929846" cy="9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16200000">
            <a:off x="-525379" y="525378"/>
            <a:ext cx="6858000" cy="5807242"/>
          </a:xfrm>
          <a:prstGeom prst="rect">
            <a:avLst/>
          </a:prstGeom>
          <a:solidFill>
            <a:srgbClr val="74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06522" y="337759"/>
            <a:ext cx="5867057" cy="790813"/>
          </a:xfrm>
        </p:spPr>
        <p:txBody>
          <a:bodyPr>
            <a:normAutofit fontScale="90000"/>
          </a:bodyPr>
          <a:lstStyle/>
          <a:p>
            <a:r>
              <a:rPr lang="fr-FR" dirty="0"/>
              <a:t>Un territoire à fort potentiel d’innovations</a:t>
            </a:r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6006521" y="1354932"/>
            <a:ext cx="5867057" cy="497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125444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5151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62722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462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25444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215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88165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250887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813609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6331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9052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01774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2"/>
              </a:buClr>
              <a:buFont typeface="Arial" charset="0"/>
              <a:buChar char="•"/>
            </a:pPr>
            <a:r>
              <a:rPr lang="fr-FR" sz="2000" dirty="0"/>
              <a:t>2 régions françaises leaders sur le plan agricole</a:t>
            </a:r>
          </a:p>
          <a:p>
            <a:pPr marL="457200" indent="-457200">
              <a:buClr>
                <a:schemeClr val="accent2"/>
              </a:buClr>
              <a:buFont typeface="Arial" charset="0"/>
              <a:buChar char="•"/>
            </a:pPr>
            <a:r>
              <a:rPr lang="fr-FR" sz="2000" dirty="0"/>
              <a:t>156 000 km²</a:t>
            </a:r>
          </a:p>
          <a:p>
            <a:pPr marL="457200" indent="-457200">
              <a:buClr>
                <a:schemeClr val="accent2"/>
              </a:buClr>
              <a:buFont typeface="Arial" charset="0"/>
              <a:buChar char="•"/>
            </a:pPr>
            <a:r>
              <a:rPr lang="fr-FR" sz="2000" dirty="0"/>
              <a:t>160 000 exploitations agricoles</a:t>
            </a:r>
          </a:p>
          <a:p>
            <a:pPr marL="457200" indent="-457200">
              <a:buClr>
                <a:schemeClr val="accent2"/>
              </a:buClr>
              <a:buFont typeface="Arial" charset="0"/>
              <a:buChar char="•"/>
            </a:pPr>
            <a:r>
              <a:rPr lang="fr-FR" sz="2000" dirty="0"/>
              <a:t>310 000 actifs dans les secteurs agri/agro</a:t>
            </a:r>
          </a:p>
          <a:p>
            <a:pPr marL="457200" indent="-457200">
              <a:buClr>
                <a:schemeClr val="accent2"/>
              </a:buClr>
              <a:buFont typeface="Arial" charset="0"/>
              <a:buChar char="•"/>
            </a:pPr>
            <a:r>
              <a:rPr lang="fr-FR" sz="2000" dirty="0"/>
              <a:t>11 600 entreprises agricoles et agroalimentaires</a:t>
            </a:r>
          </a:p>
          <a:p>
            <a:pPr marL="457200" indent="-457200">
              <a:buClr>
                <a:schemeClr val="accent2"/>
              </a:buClr>
              <a:buFont typeface="Arial" charset="0"/>
              <a:buChar char="•"/>
            </a:pPr>
            <a:r>
              <a:rPr lang="fr-FR" sz="2000" dirty="0"/>
              <a:t>1442 signes officiels de qualité</a:t>
            </a:r>
          </a:p>
          <a:p>
            <a:pPr marL="457200" indent="-457200">
              <a:buClr>
                <a:schemeClr val="accent2"/>
              </a:buClr>
              <a:buFont typeface="Arial" charset="0"/>
              <a:buChar char="•"/>
            </a:pPr>
            <a:r>
              <a:rPr lang="fr-FR" sz="2000" dirty="0"/>
              <a:t>Des centres de recherche agronomique, </a:t>
            </a:r>
            <a:br>
              <a:rPr lang="fr-FR" sz="2000" dirty="0"/>
            </a:br>
            <a:r>
              <a:rPr lang="fr-FR" sz="2000" dirty="0"/>
              <a:t>des universités et écoles d’ingénieurs internationalement reconnus</a:t>
            </a:r>
          </a:p>
          <a:p>
            <a:pPr marL="457200" indent="-457200">
              <a:buClr>
                <a:schemeClr val="accent2"/>
              </a:buClr>
              <a:buFont typeface="Arial" charset="0"/>
              <a:buChar char="•"/>
            </a:pPr>
            <a:r>
              <a:rPr lang="fr-FR" sz="2000" dirty="0"/>
              <a:t>Des secteurs d’excellences complémentaires </a:t>
            </a:r>
            <a:br>
              <a:rPr lang="fr-FR" sz="2000" dirty="0"/>
            </a:br>
            <a:r>
              <a:rPr lang="fr-FR" sz="1600" dirty="0"/>
              <a:t>(économie numérique, aérospatial, systèmes embarqués…)</a:t>
            </a:r>
            <a:endParaRPr lang="fr-FR" sz="2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6" y="1321596"/>
            <a:ext cx="4675379" cy="40509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A4AA3A-19E1-439B-8E81-66BBBDB66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879" y="5949615"/>
            <a:ext cx="605943" cy="6059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84BFEA-09A6-4F19-AA99-D4CB8A5FF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2" y="5954480"/>
            <a:ext cx="596213" cy="5962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2D61E0-7046-46C5-82E3-8E59E9B1A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8713" y="5960397"/>
            <a:ext cx="584378" cy="5843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D1A7D6E-1992-4554-93DA-49EE75774C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82" y="5973580"/>
            <a:ext cx="558013" cy="5580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3915B0-A646-48F8-BCA5-1B2A1B2A8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8" y="5941959"/>
            <a:ext cx="1113597" cy="7302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058F91-FC8F-4D0A-8CF1-E6EEFC698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4241" y="4282380"/>
            <a:ext cx="992785" cy="4072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4F8517-0697-419F-864B-B125B88F9C50}"/>
              </a:ext>
            </a:extLst>
          </p:cNvPr>
          <p:cNvSpPr txBox="1"/>
          <p:nvPr/>
        </p:nvSpPr>
        <p:spPr>
          <a:xfrm>
            <a:off x="10428177" y="4486028"/>
            <a:ext cx="443002" cy="278296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fr-FR" dirty="0"/>
              <a:t>Ex. </a:t>
            </a:r>
          </a:p>
        </p:txBody>
      </p:sp>
    </p:spTree>
    <p:extLst>
      <p:ext uri="{BB962C8B-B14F-4D97-AF65-F5344CB8AC3E}">
        <p14:creationId xmlns:p14="http://schemas.microsoft.com/office/powerpoint/2010/main" val="59921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16200000">
            <a:off x="3939965" y="-672142"/>
            <a:ext cx="4312069" cy="8582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74B4AD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2179053" y="1844988"/>
            <a:ext cx="8085221" cy="354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125444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5151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62722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462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2pPr>
            <a:lvl3pPr marL="1125444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2215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3pPr>
            <a:lvl4pPr marL="1688165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4pPr>
            <a:lvl5pPr marL="2250887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rgbClr val="51514F"/>
                </a:solidFill>
                <a:latin typeface="+mn-lt"/>
                <a:ea typeface="+mn-ea"/>
                <a:cs typeface="+mn-cs"/>
              </a:defRPr>
            </a:lvl5pPr>
            <a:lvl6pPr marL="2813609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6331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9052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01774" indent="0" algn="ctr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fr-FR" sz="2500" dirty="0"/>
              <a:t>441 adhérents </a:t>
            </a:r>
            <a:r>
              <a:rPr lang="fr-FR" sz="2000" dirty="0"/>
              <a:t>en 2017</a:t>
            </a:r>
            <a:endParaRPr lang="fr-FR" sz="2500" dirty="0"/>
          </a:p>
          <a:p>
            <a:pPr marL="457200" indent="-457200">
              <a:buFont typeface="Arial" charset="0"/>
              <a:buChar char="•"/>
            </a:pPr>
            <a:r>
              <a:rPr lang="fr-FR" sz="2500" dirty="0"/>
              <a:t>2,2 M€ de budget </a:t>
            </a:r>
            <a:r>
              <a:rPr lang="fr-FR" sz="2000" dirty="0"/>
              <a:t>(50% privé / 50% public)</a:t>
            </a:r>
          </a:p>
          <a:p>
            <a:pPr marL="457200" indent="-457200">
              <a:buFont typeface="Arial" charset="0"/>
              <a:buChar char="•"/>
            </a:pPr>
            <a:r>
              <a:rPr lang="fr-FR" sz="2500" dirty="0"/>
              <a:t>16 personnes </a:t>
            </a:r>
            <a:r>
              <a:rPr lang="fr-FR" sz="2000" dirty="0"/>
              <a:t>dans l’équipe d’animation</a:t>
            </a:r>
          </a:p>
          <a:p>
            <a:pPr marL="457200" indent="-457200">
              <a:buFont typeface="Arial" charset="0"/>
              <a:buChar char="•"/>
            </a:pPr>
            <a:r>
              <a:rPr lang="fr-FR" sz="2500" dirty="0"/>
              <a:t>623 projets labellisés ou agréés </a:t>
            </a:r>
            <a:r>
              <a:rPr lang="fr-FR" sz="2000" dirty="0"/>
              <a:t>depuis 10 ans</a:t>
            </a:r>
          </a:p>
          <a:p>
            <a:pPr marL="457200" indent="-457200">
              <a:buFont typeface="Arial" charset="0"/>
              <a:buChar char="•"/>
            </a:pPr>
            <a:r>
              <a:rPr lang="fr-FR" sz="2500" dirty="0"/>
              <a:t>788 M€ d’investissements R&amp;D </a:t>
            </a:r>
            <a:r>
              <a:rPr lang="fr-FR" sz="2000" dirty="0"/>
              <a:t>déjà réalisés</a:t>
            </a:r>
          </a:p>
          <a:p>
            <a:pPr marL="457200" indent="-457200">
              <a:buFont typeface="Arial" charset="0"/>
              <a:buChar char="•"/>
            </a:pPr>
            <a:r>
              <a:rPr lang="fr-FR" sz="2500" dirty="0"/>
              <a:t>336 M€ de subventions </a:t>
            </a:r>
            <a:r>
              <a:rPr lang="fr-FR" sz="2000" dirty="0"/>
              <a:t>publiques obtenues</a:t>
            </a:r>
          </a:p>
          <a:p>
            <a:pPr marL="457200" indent="-457200">
              <a:buFont typeface="Arial" charset="0"/>
              <a:buChar char="•"/>
            </a:pPr>
            <a:r>
              <a:rPr lang="fr-FR" sz="2500" dirty="0"/>
              <a:t>1</a:t>
            </a:r>
            <a:r>
              <a:rPr lang="fr-FR" sz="2500" baseline="30000" dirty="0"/>
              <a:t>er</a:t>
            </a:r>
            <a:r>
              <a:rPr lang="fr-FR" sz="2500" dirty="0"/>
              <a:t> pôle agri/agro français </a:t>
            </a:r>
            <a:r>
              <a:rPr lang="fr-FR" sz="2000" dirty="0"/>
              <a:t>parmi 10 en France</a:t>
            </a:r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616375" y="434532"/>
            <a:ext cx="5867057" cy="790813"/>
          </a:xfrm>
        </p:spPr>
        <p:txBody>
          <a:bodyPr>
            <a:normAutofit/>
          </a:bodyPr>
          <a:lstStyle/>
          <a:p>
            <a:r>
              <a:rPr lang="fr-FR" dirty="0"/>
              <a:t>Chiffres clés</a:t>
            </a:r>
          </a:p>
        </p:txBody>
      </p:sp>
    </p:spTree>
    <p:extLst>
      <p:ext uri="{BB962C8B-B14F-4D97-AF65-F5344CB8AC3E}">
        <p14:creationId xmlns:p14="http://schemas.microsoft.com/office/powerpoint/2010/main" val="168903928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AgriSudOuest 1">
      <a:dk1>
        <a:srgbClr val="575757"/>
      </a:dk1>
      <a:lt1>
        <a:srgbClr val="FEFFFF"/>
      </a:lt1>
      <a:dk2>
        <a:srgbClr val="575757"/>
      </a:dk2>
      <a:lt2>
        <a:srgbClr val="FEFFFF"/>
      </a:lt2>
      <a:accent1>
        <a:srgbClr val="A1C745"/>
      </a:accent1>
      <a:accent2>
        <a:srgbClr val="95C161"/>
      </a:accent2>
      <a:accent3>
        <a:srgbClr val="74B3AC"/>
      </a:accent3>
      <a:accent4>
        <a:srgbClr val="57AAB8"/>
      </a:accent4>
      <a:accent5>
        <a:srgbClr val="2F9CC5"/>
      </a:accent5>
      <a:accent6>
        <a:srgbClr val="1092D0"/>
      </a:accent6>
      <a:hlink>
        <a:srgbClr val="74B3AC"/>
      </a:hlink>
      <a:folHlink>
        <a:srgbClr val="74B3A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3" id="{A4D2A0B2-42B0-45A9-ADAB-226A63A53272}" vid="{B7519C31-1EDF-4E16-90D3-2ABD5087950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6A16DAE725E42B23CB55B127FDE5A" ma:contentTypeVersion="0" ma:contentTypeDescription="Crée un document." ma:contentTypeScope="" ma:versionID="eba2aa73852d06a6cc559f19f5599a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0FC81D-64B6-4E64-91C8-C018BF4C4EBC}"/>
</file>

<file path=customXml/itemProps2.xml><?xml version="1.0" encoding="utf-8"?>
<ds:datastoreItem xmlns:ds="http://schemas.openxmlformats.org/officeDocument/2006/customXml" ds:itemID="{31866BBA-1A32-463C-AC78-C257DC0D4E63}"/>
</file>

<file path=customXml/itemProps3.xml><?xml version="1.0" encoding="utf-8"?>
<ds:datastoreItem xmlns:ds="http://schemas.openxmlformats.org/officeDocument/2006/customXml" ds:itemID="{F896367B-D942-47E1-8C8E-E0856326BEEA}"/>
</file>

<file path=docProps/app.xml><?xml version="1.0" encoding="utf-8"?>
<Properties xmlns="http://schemas.openxmlformats.org/officeDocument/2006/extended-properties" xmlns:vt="http://schemas.openxmlformats.org/officeDocument/2006/docPropsVTypes">
  <Template>MODELE PPT_PCO</Template>
  <TotalTime>483</TotalTime>
  <Words>756</Words>
  <Application>Microsoft Office PowerPoint</Application>
  <PresentationFormat>Grand écran</PresentationFormat>
  <Paragraphs>220</Paragraphs>
  <Slides>26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ＭＳ Ｐゴシック</vt:lpstr>
      <vt:lpstr>.AppleSystemUIFont</vt:lpstr>
      <vt:lpstr>Arial</vt:lpstr>
      <vt:lpstr>Calibri</vt:lpstr>
      <vt:lpstr>Courier New</vt:lpstr>
      <vt:lpstr>Symbol</vt:lpstr>
      <vt:lpstr>Trebuchet MS</vt:lpstr>
      <vt:lpstr>Wingdings</vt:lpstr>
      <vt:lpstr>1_Thème Office</vt:lpstr>
      <vt:lpstr>Numérique et innovation collaborative :  vers une nouvelle révolution agricole ?</vt:lpstr>
      <vt:lpstr>Objectifs </vt:lpstr>
      <vt:lpstr>Agri Sud-Ouest Innovation un réseau engagé dans l’innovation collaborative</vt:lpstr>
      <vt:lpstr>Qu’est-ce qu’un pôle de compétitivité ?</vt:lpstr>
      <vt:lpstr>Objectifs d’un pôle de compétitivité</vt:lpstr>
      <vt:lpstr>Agri Sud-Ouest Innovation en quelques mots</vt:lpstr>
      <vt:lpstr>Des services pour se rencontrer, construire des projets, se développer</vt:lpstr>
      <vt:lpstr>Un territoire à fort potentiel d’innovations</vt:lpstr>
      <vt:lpstr>Chiffres clés</vt:lpstr>
      <vt:lpstr>Agriculture et numérique :  chaîne de valeur et défis</vt:lpstr>
      <vt:lpstr>Pourquoi l’agriculture a besoin de données ? </vt:lpstr>
      <vt:lpstr>« AgTech » en France : un écosystème en construction </vt:lpstr>
      <vt:lpstr>Chaîne de valeur de la donnée en agriculture  </vt:lpstr>
      <vt:lpstr>Interopérabilité, intégration, valeur d’usage, gouvernance  </vt:lpstr>
      <vt:lpstr>Des agriculteurs français connectés, mais…</vt:lpstr>
      <vt:lpstr>… des taux de déploiement encore relativement modestes  </vt:lpstr>
      <vt:lpstr>Qui est intéressé à générer ou collecter de la donnée ?</vt:lpstr>
      <vt:lpstr>Pour soutenir le déploiement de l’agriculture numérique </vt:lpstr>
      <vt:lpstr>AgTech, un champ d’innovation prioritaire pour Agri Sud-Ouest Innovation</vt:lpstr>
      <vt:lpstr>DIVA</vt:lpstr>
      <vt:lpstr>DIVA – - un programme de dimension européenne</vt:lpstr>
      <vt:lpstr>DIVA</vt:lpstr>
      <vt:lpstr>Reconnu comme « Digital Innovation Hub », membre du réseau européen </vt:lpstr>
      <vt:lpstr>Perspectives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Numérique : vers une nouvelle révolution agricole ?</dc:title>
  <dc:creator>Pierre Compere</dc:creator>
  <cp:lastModifiedBy>Pierre Compere</cp:lastModifiedBy>
  <cp:revision>63</cp:revision>
  <cp:lastPrinted>2017-07-25T12:35:10Z</cp:lastPrinted>
  <dcterms:created xsi:type="dcterms:W3CDTF">2018-05-12T15:17:45Z</dcterms:created>
  <dcterms:modified xsi:type="dcterms:W3CDTF">2018-05-16T16:12:10Z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0x010100F0A6A16DAE725E42B23CB55B127FDE5A</vt:lpwstr>
  </property>
</Properties>
</file>