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27" r:id="rId6"/>
    <p:sldId id="342" r:id="rId7"/>
    <p:sldId id="344" r:id="rId8"/>
    <p:sldId id="329" r:id="rId9"/>
    <p:sldId id="339" r:id="rId10"/>
    <p:sldId id="335" r:id="rId11"/>
    <p:sldId id="349" r:id="rId12"/>
    <p:sldId id="350" r:id="rId13"/>
    <p:sldId id="345" r:id="rId14"/>
    <p:sldId id="348" r:id="rId15"/>
    <p:sldId id="351" r:id="rId16"/>
    <p:sldId id="352" r:id="rId17"/>
    <p:sldId id="353" r:id="rId18"/>
    <p:sldId id="354" r:id="rId19"/>
  </p:sldIdLst>
  <p:sldSz cx="9144000" cy="6858000" type="screen4x3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B63"/>
    <a:srgbClr val="CCFFCC"/>
    <a:srgbClr val="FFCC66"/>
    <a:srgbClr val="FF9900"/>
    <a:srgbClr val="E94282"/>
    <a:srgbClr val="32B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 snapToGrid="0" snapToObjects="1">
      <p:cViewPr>
        <p:scale>
          <a:sx n="60" d="100"/>
          <a:sy n="60" d="100"/>
        </p:scale>
        <p:origin x="-990" y="-564"/>
      </p:cViewPr>
      <p:guideLst>
        <p:guide orient="horz" pos="2160"/>
        <p:guide pos="325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-1560" y="-63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B57B5-179A-48C4-8800-E201CB0E3D3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86895FDB-5685-4D6F-856E-BB8E7D2C85D7}">
      <dgm:prSet phldrT="[Texte]" custT="1"/>
      <dgm:spPr/>
      <dgm:t>
        <a:bodyPr/>
        <a:lstStyle/>
        <a:p>
          <a:pPr algn="ctr"/>
          <a:r>
            <a:rPr lang="fr-FR" sz="2000" dirty="0" err="1" smtClean="0"/>
            <a:t>Make</a:t>
          </a:r>
          <a:r>
            <a:rPr lang="fr-FR" sz="2000" dirty="0" smtClean="0"/>
            <a:t> new technologies more efficient</a:t>
          </a:r>
          <a:endParaRPr lang="fr-FR" sz="2000" dirty="0"/>
        </a:p>
      </dgm:t>
    </dgm:pt>
    <dgm:pt modelId="{1072A4DF-B42D-45D2-B26B-C1FEC014C042}" type="parTrans" cxnId="{73448033-1D24-43FE-9CCD-B7325D1B075E}">
      <dgm:prSet/>
      <dgm:spPr/>
      <dgm:t>
        <a:bodyPr/>
        <a:lstStyle/>
        <a:p>
          <a:endParaRPr lang="fr-FR"/>
        </a:p>
      </dgm:t>
    </dgm:pt>
    <dgm:pt modelId="{828CFF96-B89B-4C88-88CC-C3F8A8C81362}" type="sibTrans" cxnId="{73448033-1D24-43FE-9CCD-B7325D1B075E}">
      <dgm:prSet/>
      <dgm:spPr/>
      <dgm:t>
        <a:bodyPr/>
        <a:lstStyle/>
        <a:p>
          <a:endParaRPr lang="fr-FR"/>
        </a:p>
      </dgm:t>
    </dgm:pt>
    <dgm:pt modelId="{EAB941EB-094F-4626-BF0B-6DEE5D41E4BF}">
      <dgm:prSet phldrT="[Texte]" custT="1"/>
      <dgm:spPr/>
      <dgm:t>
        <a:bodyPr/>
        <a:lstStyle/>
        <a:p>
          <a:pPr algn="ctr"/>
          <a:r>
            <a:rPr lang="fr-FR" sz="2000" dirty="0" err="1" smtClean="0"/>
            <a:t>Adapt</a:t>
          </a:r>
          <a:r>
            <a:rPr lang="fr-FR" sz="2000" dirty="0" smtClean="0"/>
            <a:t> </a:t>
          </a:r>
          <a:r>
            <a:rPr lang="fr-FR" sz="2000" dirty="0" err="1" smtClean="0"/>
            <a:t>equipement</a:t>
          </a:r>
          <a:r>
            <a:rPr lang="fr-FR" sz="2000" dirty="0" smtClean="0"/>
            <a:t> </a:t>
          </a:r>
          <a:r>
            <a:rPr lang="fr-FR" sz="2000" dirty="0" err="1" smtClean="0"/>
            <a:t>with</a:t>
          </a:r>
          <a:r>
            <a:rPr lang="fr-FR" sz="2000" dirty="0" smtClean="0"/>
            <a:t> </a:t>
          </a:r>
          <a:r>
            <a:rPr lang="fr-FR" sz="2000" dirty="0" err="1" smtClean="0"/>
            <a:t>riping</a:t>
          </a:r>
          <a:r>
            <a:rPr lang="fr-FR" sz="2000" dirty="0" smtClean="0"/>
            <a:t> of technologies</a:t>
          </a:r>
          <a:endParaRPr lang="fr-FR" sz="2000" dirty="0"/>
        </a:p>
      </dgm:t>
    </dgm:pt>
    <dgm:pt modelId="{0801AB2D-E8B0-4537-88F4-5E3216438085}" type="parTrans" cxnId="{9A2E5415-BA16-44AC-9FB6-E286544A2869}">
      <dgm:prSet/>
      <dgm:spPr/>
      <dgm:t>
        <a:bodyPr/>
        <a:lstStyle/>
        <a:p>
          <a:endParaRPr lang="fr-FR"/>
        </a:p>
      </dgm:t>
    </dgm:pt>
    <dgm:pt modelId="{6E172C1F-A9F8-44C5-9269-74318E812E8C}" type="sibTrans" cxnId="{9A2E5415-BA16-44AC-9FB6-E286544A2869}">
      <dgm:prSet/>
      <dgm:spPr/>
      <dgm:t>
        <a:bodyPr/>
        <a:lstStyle/>
        <a:p>
          <a:endParaRPr lang="fr-FR"/>
        </a:p>
      </dgm:t>
    </dgm:pt>
    <dgm:pt modelId="{04D5FF44-3219-400E-8D9A-B612EB806A58}">
      <dgm:prSet phldrT="[Texte]" custT="1"/>
      <dgm:spPr/>
      <dgm:t>
        <a:bodyPr/>
        <a:lstStyle/>
        <a:p>
          <a:pPr algn="ctr"/>
          <a:r>
            <a:rPr lang="fr-FR" sz="2000" dirty="0" err="1" smtClean="0"/>
            <a:t>Develop</a:t>
          </a:r>
          <a:r>
            <a:rPr lang="fr-FR" sz="2000" dirty="0" smtClean="0"/>
            <a:t> new </a:t>
          </a:r>
          <a:r>
            <a:rPr lang="fr-FR" sz="2000" dirty="0" err="1" smtClean="0"/>
            <a:t>advices</a:t>
          </a:r>
          <a:r>
            <a:rPr lang="fr-FR" sz="2000" dirty="0" smtClean="0"/>
            <a:t> </a:t>
          </a:r>
          <a:r>
            <a:rPr lang="fr-FR" sz="2000" dirty="0" err="1" smtClean="0"/>
            <a:t>based</a:t>
          </a:r>
          <a:r>
            <a:rPr lang="fr-FR" sz="2000" dirty="0" smtClean="0"/>
            <a:t> on </a:t>
          </a:r>
          <a:r>
            <a:rPr lang="fr-FR" sz="2000" dirty="0" err="1" smtClean="0"/>
            <a:t>systemic</a:t>
          </a:r>
          <a:r>
            <a:rPr lang="fr-FR" sz="2000" dirty="0" smtClean="0"/>
            <a:t> </a:t>
          </a:r>
          <a:r>
            <a:rPr lang="fr-FR" sz="2000" dirty="0" err="1" smtClean="0"/>
            <a:t>analysis</a:t>
          </a:r>
          <a:endParaRPr lang="fr-FR" sz="2000" dirty="0"/>
        </a:p>
      </dgm:t>
    </dgm:pt>
    <dgm:pt modelId="{0DB39CA3-7FE1-464C-8D1D-530CC9657B63}" type="parTrans" cxnId="{DC358772-2168-407F-8FA6-D0BF596A07F2}">
      <dgm:prSet/>
      <dgm:spPr/>
      <dgm:t>
        <a:bodyPr/>
        <a:lstStyle/>
        <a:p>
          <a:endParaRPr lang="fr-FR"/>
        </a:p>
      </dgm:t>
    </dgm:pt>
    <dgm:pt modelId="{B46FC8F3-26A5-4534-809F-F190FDC7FB64}" type="sibTrans" cxnId="{DC358772-2168-407F-8FA6-D0BF596A07F2}">
      <dgm:prSet/>
      <dgm:spPr/>
      <dgm:t>
        <a:bodyPr/>
        <a:lstStyle/>
        <a:p>
          <a:endParaRPr lang="fr-FR"/>
        </a:p>
      </dgm:t>
    </dgm:pt>
    <dgm:pt modelId="{9F661BA2-BCD4-4BB0-84F2-7EA20B5B19F5}" type="pres">
      <dgm:prSet presAssocID="{5F0B57B5-179A-48C4-8800-E201CB0E3D3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5E8B364A-EC5E-496B-8FC5-DDF1E94C49BD}" type="pres">
      <dgm:prSet presAssocID="{86895FDB-5685-4D6F-856E-BB8E7D2C85D7}" presName="composite" presStyleCnt="0"/>
      <dgm:spPr/>
    </dgm:pt>
    <dgm:pt modelId="{1AB0316C-9F5E-47B3-9185-BDE111904582}" type="pres">
      <dgm:prSet presAssocID="{86895FDB-5685-4D6F-856E-BB8E7D2C85D7}" presName="LShape" presStyleLbl="alignNode1" presStyleIdx="0" presStyleCnt="5"/>
      <dgm:spPr/>
    </dgm:pt>
    <dgm:pt modelId="{1E73DDE7-2036-4976-94BE-8E4BD5C9BB6A}" type="pres">
      <dgm:prSet presAssocID="{86895FDB-5685-4D6F-856E-BB8E7D2C85D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B308F8-0307-4898-922A-2BF4CB9B5E59}" type="pres">
      <dgm:prSet presAssocID="{86895FDB-5685-4D6F-856E-BB8E7D2C85D7}" presName="Triangle" presStyleLbl="alignNode1" presStyleIdx="1" presStyleCnt="5"/>
      <dgm:spPr/>
    </dgm:pt>
    <dgm:pt modelId="{FE55F3EE-422A-460E-A524-96C40AC31B97}" type="pres">
      <dgm:prSet presAssocID="{828CFF96-B89B-4C88-88CC-C3F8A8C81362}" presName="sibTrans" presStyleCnt="0"/>
      <dgm:spPr/>
    </dgm:pt>
    <dgm:pt modelId="{9720823F-97B5-4756-82E4-579044579E55}" type="pres">
      <dgm:prSet presAssocID="{828CFF96-B89B-4C88-88CC-C3F8A8C81362}" presName="space" presStyleCnt="0"/>
      <dgm:spPr/>
    </dgm:pt>
    <dgm:pt modelId="{74E94492-B944-45AC-ACEF-2BDDED1092B5}" type="pres">
      <dgm:prSet presAssocID="{EAB941EB-094F-4626-BF0B-6DEE5D41E4BF}" presName="composite" presStyleCnt="0"/>
      <dgm:spPr/>
    </dgm:pt>
    <dgm:pt modelId="{3B44615B-7F13-4452-AAD8-7934A32BE193}" type="pres">
      <dgm:prSet presAssocID="{EAB941EB-094F-4626-BF0B-6DEE5D41E4BF}" presName="LShape" presStyleLbl="alignNode1" presStyleIdx="2" presStyleCnt="5"/>
      <dgm:spPr/>
    </dgm:pt>
    <dgm:pt modelId="{3C5180D7-4E58-418E-9DB4-C1F37FF18D62}" type="pres">
      <dgm:prSet presAssocID="{EAB941EB-094F-4626-BF0B-6DEE5D41E4B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50DE4D-EC8B-446C-BC17-A0E516E07C2E}" type="pres">
      <dgm:prSet presAssocID="{EAB941EB-094F-4626-BF0B-6DEE5D41E4BF}" presName="Triangle" presStyleLbl="alignNode1" presStyleIdx="3" presStyleCnt="5"/>
      <dgm:spPr/>
    </dgm:pt>
    <dgm:pt modelId="{4459B60F-3669-4A0C-85AE-25002E29320C}" type="pres">
      <dgm:prSet presAssocID="{6E172C1F-A9F8-44C5-9269-74318E812E8C}" presName="sibTrans" presStyleCnt="0"/>
      <dgm:spPr/>
    </dgm:pt>
    <dgm:pt modelId="{C7227B0B-0783-49C6-9B26-A51975B05D92}" type="pres">
      <dgm:prSet presAssocID="{6E172C1F-A9F8-44C5-9269-74318E812E8C}" presName="space" presStyleCnt="0"/>
      <dgm:spPr/>
    </dgm:pt>
    <dgm:pt modelId="{9095C8FA-0A95-4334-8B19-52ADC9BE351B}" type="pres">
      <dgm:prSet presAssocID="{04D5FF44-3219-400E-8D9A-B612EB806A58}" presName="composite" presStyleCnt="0"/>
      <dgm:spPr/>
    </dgm:pt>
    <dgm:pt modelId="{A1691556-FD8D-4776-8394-9F130ABFFA9A}" type="pres">
      <dgm:prSet presAssocID="{04D5FF44-3219-400E-8D9A-B612EB806A58}" presName="LShape" presStyleLbl="alignNode1" presStyleIdx="4" presStyleCnt="5"/>
      <dgm:spPr/>
    </dgm:pt>
    <dgm:pt modelId="{2E5B2310-3741-434D-8394-C610AD988324}" type="pres">
      <dgm:prSet presAssocID="{04D5FF44-3219-400E-8D9A-B612EB806A5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448033-1D24-43FE-9CCD-B7325D1B075E}" srcId="{5F0B57B5-179A-48C4-8800-E201CB0E3D3F}" destId="{86895FDB-5685-4D6F-856E-BB8E7D2C85D7}" srcOrd="0" destOrd="0" parTransId="{1072A4DF-B42D-45D2-B26B-C1FEC014C042}" sibTransId="{828CFF96-B89B-4C88-88CC-C3F8A8C81362}"/>
    <dgm:cxn modelId="{9A2E5415-BA16-44AC-9FB6-E286544A2869}" srcId="{5F0B57B5-179A-48C4-8800-E201CB0E3D3F}" destId="{EAB941EB-094F-4626-BF0B-6DEE5D41E4BF}" srcOrd="1" destOrd="0" parTransId="{0801AB2D-E8B0-4537-88F4-5E3216438085}" sibTransId="{6E172C1F-A9F8-44C5-9269-74318E812E8C}"/>
    <dgm:cxn modelId="{D495A28F-44D2-4A94-8581-68B90FA0D536}" type="presOf" srcId="{EAB941EB-094F-4626-BF0B-6DEE5D41E4BF}" destId="{3C5180D7-4E58-418E-9DB4-C1F37FF18D62}" srcOrd="0" destOrd="0" presId="urn:microsoft.com/office/officeart/2009/3/layout/StepUpProcess"/>
    <dgm:cxn modelId="{DC358772-2168-407F-8FA6-D0BF596A07F2}" srcId="{5F0B57B5-179A-48C4-8800-E201CB0E3D3F}" destId="{04D5FF44-3219-400E-8D9A-B612EB806A58}" srcOrd="2" destOrd="0" parTransId="{0DB39CA3-7FE1-464C-8D1D-530CC9657B63}" sibTransId="{B46FC8F3-26A5-4534-809F-F190FDC7FB64}"/>
    <dgm:cxn modelId="{BF4085DD-CCFF-4770-AAA5-A68D41060281}" type="presOf" srcId="{5F0B57B5-179A-48C4-8800-E201CB0E3D3F}" destId="{9F661BA2-BCD4-4BB0-84F2-7EA20B5B19F5}" srcOrd="0" destOrd="0" presId="urn:microsoft.com/office/officeart/2009/3/layout/StepUpProcess"/>
    <dgm:cxn modelId="{ABD96ADE-841C-4ADE-B8C1-18E6CD9D7C60}" type="presOf" srcId="{86895FDB-5685-4D6F-856E-BB8E7D2C85D7}" destId="{1E73DDE7-2036-4976-94BE-8E4BD5C9BB6A}" srcOrd="0" destOrd="0" presId="urn:microsoft.com/office/officeart/2009/3/layout/StepUpProcess"/>
    <dgm:cxn modelId="{F17A1C9C-32D8-439C-9AB0-896AAAFC16DC}" type="presOf" srcId="{04D5FF44-3219-400E-8D9A-B612EB806A58}" destId="{2E5B2310-3741-434D-8394-C610AD988324}" srcOrd="0" destOrd="0" presId="urn:microsoft.com/office/officeart/2009/3/layout/StepUpProcess"/>
    <dgm:cxn modelId="{0C6672C0-ACC7-4D3A-98B9-A1346695B926}" type="presParOf" srcId="{9F661BA2-BCD4-4BB0-84F2-7EA20B5B19F5}" destId="{5E8B364A-EC5E-496B-8FC5-DDF1E94C49BD}" srcOrd="0" destOrd="0" presId="urn:microsoft.com/office/officeart/2009/3/layout/StepUpProcess"/>
    <dgm:cxn modelId="{6969DD50-07E9-41F3-97BA-A1D23086EF97}" type="presParOf" srcId="{5E8B364A-EC5E-496B-8FC5-DDF1E94C49BD}" destId="{1AB0316C-9F5E-47B3-9185-BDE111904582}" srcOrd="0" destOrd="0" presId="urn:microsoft.com/office/officeart/2009/3/layout/StepUpProcess"/>
    <dgm:cxn modelId="{32EEB39A-84A0-4705-B1A1-6E46047018A0}" type="presParOf" srcId="{5E8B364A-EC5E-496B-8FC5-DDF1E94C49BD}" destId="{1E73DDE7-2036-4976-94BE-8E4BD5C9BB6A}" srcOrd="1" destOrd="0" presId="urn:microsoft.com/office/officeart/2009/3/layout/StepUpProcess"/>
    <dgm:cxn modelId="{678C746D-27B5-406F-97D9-A6810F01CC7F}" type="presParOf" srcId="{5E8B364A-EC5E-496B-8FC5-DDF1E94C49BD}" destId="{16B308F8-0307-4898-922A-2BF4CB9B5E59}" srcOrd="2" destOrd="0" presId="urn:microsoft.com/office/officeart/2009/3/layout/StepUpProcess"/>
    <dgm:cxn modelId="{52A7DAAF-7EFB-4362-9B3F-CFB3B3D5EF85}" type="presParOf" srcId="{9F661BA2-BCD4-4BB0-84F2-7EA20B5B19F5}" destId="{FE55F3EE-422A-460E-A524-96C40AC31B97}" srcOrd="1" destOrd="0" presId="urn:microsoft.com/office/officeart/2009/3/layout/StepUpProcess"/>
    <dgm:cxn modelId="{C970D0BE-4850-43D4-84E8-B120EC4092A1}" type="presParOf" srcId="{FE55F3EE-422A-460E-A524-96C40AC31B97}" destId="{9720823F-97B5-4756-82E4-579044579E55}" srcOrd="0" destOrd="0" presId="urn:microsoft.com/office/officeart/2009/3/layout/StepUpProcess"/>
    <dgm:cxn modelId="{DEAD5898-E62D-4D14-A6CA-1EB1EFE1FBB1}" type="presParOf" srcId="{9F661BA2-BCD4-4BB0-84F2-7EA20B5B19F5}" destId="{74E94492-B944-45AC-ACEF-2BDDED1092B5}" srcOrd="2" destOrd="0" presId="urn:microsoft.com/office/officeart/2009/3/layout/StepUpProcess"/>
    <dgm:cxn modelId="{0BE6BCF1-BAA7-4886-974F-63F17DA03C96}" type="presParOf" srcId="{74E94492-B944-45AC-ACEF-2BDDED1092B5}" destId="{3B44615B-7F13-4452-AAD8-7934A32BE193}" srcOrd="0" destOrd="0" presId="urn:microsoft.com/office/officeart/2009/3/layout/StepUpProcess"/>
    <dgm:cxn modelId="{3A981607-A708-4242-A8F8-E08896E884E8}" type="presParOf" srcId="{74E94492-B944-45AC-ACEF-2BDDED1092B5}" destId="{3C5180D7-4E58-418E-9DB4-C1F37FF18D62}" srcOrd="1" destOrd="0" presId="urn:microsoft.com/office/officeart/2009/3/layout/StepUpProcess"/>
    <dgm:cxn modelId="{BB9DD70E-9ED0-4A45-9970-3FB006D62A19}" type="presParOf" srcId="{74E94492-B944-45AC-ACEF-2BDDED1092B5}" destId="{4B50DE4D-EC8B-446C-BC17-A0E516E07C2E}" srcOrd="2" destOrd="0" presId="urn:microsoft.com/office/officeart/2009/3/layout/StepUpProcess"/>
    <dgm:cxn modelId="{DD606B58-D2DD-41BC-81A8-0CD210322261}" type="presParOf" srcId="{9F661BA2-BCD4-4BB0-84F2-7EA20B5B19F5}" destId="{4459B60F-3669-4A0C-85AE-25002E29320C}" srcOrd="3" destOrd="0" presId="urn:microsoft.com/office/officeart/2009/3/layout/StepUpProcess"/>
    <dgm:cxn modelId="{322B7C68-2737-4813-A33C-2FFA5FD8B216}" type="presParOf" srcId="{4459B60F-3669-4A0C-85AE-25002E29320C}" destId="{C7227B0B-0783-49C6-9B26-A51975B05D92}" srcOrd="0" destOrd="0" presId="urn:microsoft.com/office/officeart/2009/3/layout/StepUpProcess"/>
    <dgm:cxn modelId="{F70592AA-E9D4-49ED-A210-F14334273BBB}" type="presParOf" srcId="{9F661BA2-BCD4-4BB0-84F2-7EA20B5B19F5}" destId="{9095C8FA-0A95-4334-8B19-52ADC9BE351B}" srcOrd="4" destOrd="0" presId="urn:microsoft.com/office/officeart/2009/3/layout/StepUpProcess"/>
    <dgm:cxn modelId="{E2CFB6EC-6CB0-48F6-B876-B311F4618FB0}" type="presParOf" srcId="{9095C8FA-0A95-4334-8B19-52ADC9BE351B}" destId="{A1691556-FD8D-4776-8394-9F130ABFFA9A}" srcOrd="0" destOrd="0" presId="urn:microsoft.com/office/officeart/2009/3/layout/StepUpProcess"/>
    <dgm:cxn modelId="{DF3BC0EA-0897-4E3A-A551-4DE1D339460E}" type="presParOf" srcId="{9095C8FA-0A95-4334-8B19-52ADC9BE351B}" destId="{2E5B2310-3741-434D-8394-C610AD98832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B0E3C-1577-4800-B58F-411EC06C379E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9C9FB532-08C3-42DB-81DA-0F7E8B55BA3C}">
      <dgm:prSet phldrT="[Texte]" custT="1"/>
      <dgm:spPr/>
      <dgm:t>
        <a:bodyPr/>
        <a:lstStyle/>
        <a:p>
          <a:r>
            <a:rPr lang="fr-FR" sz="1200" dirty="0" smtClean="0"/>
            <a:t>3,1 </a:t>
          </a:r>
          <a:r>
            <a:rPr lang="fr-FR" sz="1200" dirty="0" err="1" smtClean="0"/>
            <a:t>Mha</a:t>
          </a:r>
          <a:endParaRPr lang="fr-FR" sz="1200" dirty="0"/>
        </a:p>
      </dgm:t>
    </dgm:pt>
    <dgm:pt modelId="{A6A08CD6-F936-4E07-9AB6-1BAE8023D26F}" type="parTrans" cxnId="{A399247C-2AC9-4E32-A07D-DDEE89A248C0}">
      <dgm:prSet/>
      <dgm:spPr/>
      <dgm:t>
        <a:bodyPr/>
        <a:lstStyle/>
        <a:p>
          <a:endParaRPr lang="fr-FR" sz="1400"/>
        </a:p>
      </dgm:t>
    </dgm:pt>
    <dgm:pt modelId="{1028058E-C64D-409A-89FA-9F7BBB177690}" type="sibTrans" cxnId="{A399247C-2AC9-4E32-A07D-DDEE89A248C0}">
      <dgm:prSet/>
      <dgm:spPr/>
      <dgm:t>
        <a:bodyPr/>
        <a:lstStyle/>
        <a:p>
          <a:endParaRPr lang="fr-FR" sz="1400"/>
        </a:p>
      </dgm:t>
    </dgm:pt>
    <dgm:pt modelId="{76154E64-39AF-436A-9C9F-5E31746A988E}">
      <dgm:prSet phldrT="[Texte]" custT="1"/>
      <dgm:spPr/>
      <dgm:t>
        <a:bodyPr/>
        <a:lstStyle/>
        <a:p>
          <a:r>
            <a:rPr lang="fr-FR" sz="1200" dirty="0" smtClean="0"/>
            <a:t>INPUTS: 397€/ha</a:t>
          </a:r>
          <a:endParaRPr lang="fr-FR" sz="1200" dirty="0"/>
        </a:p>
      </dgm:t>
    </dgm:pt>
    <dgm:pt modelId="{C1209FB2-C977-4F41-85F6-92FC27F937DD}" type="parTrans" cxnId="{00B5DECA-EF93-471D-A2B5-7039DBA15F5D}">
      <dgm:prSet/>
      <dgm:spPr/>
      <dgm:t>
        <a:bodyPr/>
        <a:lstStyle/>
        <a:p>
          <a:endParaRPr lang="fr-FR" sz="1400"/>
        </a:p>
      </dgm:t>
    </dgm:pt>
    <dgm:pt modelId="{97399414-8C1A-4C71-9BEA-C18B34363CE7}" type="sibTrans" cxnId="{00B5DECA-EF93-471D-A2B5-7039DBA15F5D}">
      <dgm:prSet/>
      <dgm:spPr/>
      <dgm:t>
        <a:bodyPr/>
        <a:lstStyle/>
        <a:p>
          <a:endParaRPr lang="fr-FR" sz="1400"/>
        </a:p>
      </dgm:t>
    </dgm:pt>
    <dgm:pt modelId="{3E3B8C3F-79A7-4F3B-A625-8B5D3A71E175}">
      <dgm:prSet phldrT="[Texte]" custT="1"/>
      <dgm:spPr/>
      <dgm:t>
        <a:bodyPr/>
        <a:lstStyle/>
        <a:p>
          <a:r>
            <a:rPr lang="fr-FR" sz="1200" dirty="0" smtClean="0"/>
            <a:t>PRICE :153€/t </a:t>
          </a:r>
          <a:endParaRPr lang="fr-FR" sz="1200" dirty="0"/>
        </a:p>
      </dgm:t>
    </dgm:pt>
    <dgm:pt modelId="{97453996-D483-480D-83BC-C90C410401FB}" type="parTrans" cxnId="{A28EF858-72C9-43C5-8EAD-E03DCB2E145C}">
      <dgm:prSet/>
      <dgm:spPr/>
      <dgm:t>
        <a:bodyPr/>
        <a:lstStyle/>
        <a:p>
          <a:endParaRPr lang="fr-FR" sz="1400"/>
        </a:p>
      </dgm:t>
    </dgm:pt>
    <dgm:pt modelId="{AA6AC038-9BAE-4841-A314-63ECECE852DC}" type="sibTrans" cxnId="{A28EF858-72C9-43C5-8EAD-E03DCB2E145C}">
      <dgm:prSet/>
      <dgm:spPr/>
      <dgm:t>
        <a:bodyPr/>
        <a:lstStyle/>
        <a:p>
          <a:endParaRPr lang="fr-FR" sz="1400"/>
        </a:p>
      </dgm:t>
    </dgm:pt>
    <dgm:pt modelId="{FA512DCB-BB38-43E1-977C-775D96BFCB1E}">
      <dgm:prSet phldrT="[Texte]" custT="1"/>
      <dgm:spPr/>
      <dgm:t>
        <a:bodyPr/>
        <a:lstStyle/>
        <a:p>
          <a:r>
            <a:rPr lang="fr-FR" sz="1200" dirty="0" smtClean="0"/>
            <a:t>MARGIN: 1,2 k€/ha</a:t>
          </a:r>
          <a:endParaRPr lang="fr-FR" sz="1200" dirty="0"/>
        </a:p>
      </dgm:t>
    </dgm:pt>
    <dgm:pt modelId="{0307A351-772B-46B4-912B-83C918E358C2}" type="parTrans" cxnId="{29AC8D72-8D10-4B65-91F8-EC4E73720AE4}">
      <dgm:prSet/>
      <dgm:spPr/>
      <dgm:t>
        <a:bodyPr/>
        <a:lstStyle/>
        <a:p>
          <a:endParaRPr lang="fr-FR" sz="1400"/>
        </a:p>
      </dgm:t>
    </dgm:pt>
    <dgm:pt modelId="{99422B5C-2892-4AF8-93C9-1B3D53E0DCBF}" type="sibTrans" cxnId="{29AC8D72-8D10-4B65-91F8-EC4E73720AE4}">
      <dgm:prSet/>
      <dgm:spPr/>
      <dgm:t>
        <a:bodyPr/>
        <a:lstStyle/>
        <a:p>
          <a:endParaRPr lang="fr-FR" sz="1400"/>
        </a:p>
      </dgm:t>
    </dgm:pt>
    <dgm:pt modelId="{D3510FE6-A1AB-40E9-B798-6886C8C89848}" type="pres">
      <dgm:prSet presAssocID="{407B0E3C-1577-4800-B58F-411EC06C379E}" presName="Name0" presStyleCnt="0">
        <dgm:presLayoutVars>
          <dgm:dir/>
          <dgm:animLvl val="lvl"/>
          <dgm:resizeHandles val="exact"/>
        </dgm:presLayoutVars>
      </dgm:prSet>
      <dgm:spPr/>
    </dgm:pt>
    <dgm:pt modelId="{178BCC0F-A061-4223-9395-F6EF04871912}" type="pres">
      <dgm:prSet presAssocID="{9C9FB532-08C3-42DB-81DA-0F7E8B55BA3C}" presName="parTxOnly" presStyleLbl="node1" presStyleIdx="0" presStyleCnt="4" custScaleX="79363" custScaleY="68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B4FC1D-ABEE-4DB9-BA0B-8C7EADD12935}" type="pres">
      <dgm:prSet presAssocID="{1028058E-C64D-409A-89FA-9F7BBB177690}" presName="parTxOnlySpace" presStyleCnt="0"/>
      <dgm:spPr/>
    </dgm:pt>
    <dgm:pt modelId="{653F82EF-0886-4BAA-AF90-52BC1C07693A}" type="pres">
      <dgm:prSet presAssocID="{76154E64-39AF-436A-9C9F-5E31746A988E}" presName="parTxOnly" presStyleLbl="node1" presStyleIdx="1" presStyleCnt="4" custScaleY="68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4302AE-7ACD-44DA-B11D-43D2C8F2F085}" type="pres">
      <dgm:prSet presAssocID="{97399414-8C1A-4C71-9BEA-C18B34363CE7}" presName="parTxOnlySpace" presStyleCnt="0"/>
      <dgm:spPr/>
    </dgm:pt>
    <dgm:pt modelId="{F46EC1F7-E858-4E41-8B79-2299BEFACA8E}" type="pres">
      <dgm:prSet presAssocID="{3E3B8C3F-79A7-4F3B-A625-8B5D3A71E175}" presName="parTxOnly" presStyleLbl="node1" presStyleIdx="2" presStyleCnt="4" custScaleY="68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3EF5AB-A833-4966-8905-6E8D35EFA4EA}" type="pres">
      <dgm:prSet presAssocID="{AA6AC038-9BAE-4841-A314-63ECECE852DC}" presName="parTxOnlySpace" presStyleCnt="0"/>
      <dgm:spPr/>
    </dgm:pt>
    <dgm:pt modelId="{B72CEEBB-E0C8-4333-AABA-DF09CC27981D}" type="pres">
      <dgm:prSet presAssocID="{FA512DCB-BB38-43E1-977C-775D96BFCB1E}" presName="parTxOnly" presStyleLbl="node1" presStyleIdx="3" presStyleCnt="4" custScaleY="68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50D2A1-EFC7-472D-A394-D6343C92F0E8}" type="presOf" srcId="{407B0E3C-1577-4800-B58F-411EC06C379E}" destId="{D3510FE6-A1AB-40E9-B798-6886C8C89848}" srcOrd="0" destOrd="0" presId="urn:microsoft.com/office/officeart/2005/8/layout/chevron1"/>
    <dgm:cxn modelId="{29AC8D72-8D10-4B65-91F8-EC4E73720AE4}" srcId="{407B0E3C-1577-4800-B58F-411EC06C379E}" destId="{FA512DCB-BB38-43E1-977C-775D96BFCB1E}" srcOrd="3" destOrd="0" parTransId="{0307A351-772B-46B4-912B-83C918E358C2}" sibTransId="{99422B5C-2892-4AF8-93C9-1B3D53E0DCBF}"/>
    <dgm:cxn modelId="{2F32D2B0-23FE-4465-8EEE-E08662EDD3E7}" type="presOf" srcId="{FA512DCB-BB38-43E1-977C-775D96BFCB1E}" destId="{B72CEEBB-E0C8-4333-AABA-DF09CC27981D}" srcOrd="0" destOrd="0" presId="urn:microsoft.com/office/officeart/2005/8/layout/chevron1"/>
    <dgm:cxn modelId="{A399247C-2AC9-4E32-A07D-DDEE89A248C0}" srcId="{407B0E3C-1577-4800-B58F-411EC06C379E}" destId="{9C9FB532-08C3-42DB-81DA-0F7E8B55BA3C}" srcOrd="0" destOrd="0" parTransId="{A6A08CD6-F936-4E07-9AB6-1BAE8023D26F}" sibTransId="{1028058E-C64D-409A-89FA-9F7BBB177690}"/>
    <dgm:cxn modelId="{A28EF858-72C9-43C5-8EAD-E03DCB2E145C}" srcId="{407B0E3C-1577-4800-B58F-411EC06C379E}" destId="{3E3B8C3F-79A7-4F3B-A625-8B5D3A71E175}" srcOrd="2" destOrd="0" parTransId="{97453996-D483-480D-83BC-C90C410401FB}" sibTransId="{AA6AC038-9BAE-4841-A314-63ECECE852DC}"/>
    <dgm:cxn modelId="{3C315B4C-945F-4222-9270-2B1674947241}" type="presOf" srcId="{76154E64-39AF-436A-9C9F-5E31746A988E}" destId="{653F82EF-0886-4BAA-AF90-52BC1C07693A}" srcOrd="0" destOrd="0" presId="urn:microsoft.com/office/officeart/2005/8/layout/chevron1"/>
    <dgm:cxn modelId="{00B5DECA-EF93-471D-A2B5-7039DBA15F5D}" srcId="{407B0E3C-1577-4800-B58F-411EC06C379E}" destId="{76154E64-39AF-436A-9C9F-5E31746A988E}" srcOrd="1" destOrd="0" parTransId="{C1209FB2-C977-4F41-85F6-92FC27F937DD}" sibTransId="{97399414-8C1A-4C71-9BEA-C18B34363CE7}"/>
    <dgm:cxn modelId="{91B75A6A-C061-42C3-BC35-DF3D09CF9B76}" type="presOf" srcId="{3E3B8C3F-79A7-4F3B-A625-8B5D3A71E175}" destId="{F46EC1F7-E858-4E41-8B79-2299BEFACA8E}" srcOrd="0" destOrd="0" presId="urn:microsoft.com/office/officeart/2005/8/layout/chevron1"/>
    <dgm:cxn modelId="{6A8C8C7B-2CEC-4840-88F5-1BEC07CFE800}" type="presOf" srcId="{9C9FB532-08C3-42DB-81DA-0F7E8B55BA3C}" destId="{178BCC0F-A061-4223-9395-F6EF04871912}" srcOrd="0" destOrd="0" presId="urn:microsoft.com/office/officeart/2005/8/layout/chevron1"/>
    <dgm:cxn modelId="{A99EE640-B636-477E-A818-8421C3B5B7AD}" type="presParOf" srcId="{D3510FE6-A1AB-40E9-B798-6886C8C89848}" destId="{178BCC0F-A061-4223-9395-F6EF04871912}" srcOrd="0" destOrd="0" presId="urn:microsoft.com/office/officeart/2005/8/layout/chevron1"/>
    <dgm:cxn modelId="{6FF14DD5-121D-4F54-B05C-AE66B7C8DAC6}" type="presParOf" srcId="{D3510FE6-A1AB-40E9-B798-6886C8C89848}" destId="{ABB4FC1D-ABEE-4DB9-BA0B-8C7EADD12935}" srcOrd="1" destOrd="0" presId="urn:microsoft.com/office/officeart/2005/8/layout/chevron1"/>
    <dgm:cxn modelId="{97D40494-6361-4078-8DD6-8DDB39EBF2EA}" type="presParOf" srcId="{D3510FE6-A1AB-40E9-B798-6886C8C89848}" destId="{653F82EF-0886-4BAA-AF90-52BC1C07693A}" srcOrd="2" destOrd="0" presId="urn:microsoft.com/office/officeart/2005/8/layout/chevron1"/>
    <dgm:cxn modelId="{0190180E-B8A6-4152-98B8-65FE56BD8693}" type="presParOf" srcId="{D3510FE6-A1AB-40E9-B798-6886C8C89848}" destId="{4A4302AE-7ACD-44DA-B11D-43D2C8F2F085}" srcOrd="3" destOrd="0" presId="urn:microsoft.com/office/officeart/2005/8/layout/chevron1"/>
    <dgm:cxn modelId="{C07B99AC-1426-4A42-BE40-01D3F4B146AF}" type="presParOf" srcId="{D3510FE6-A1AB-40E9-B798-6886C8C89848}" destId="{F46EC1F7-E858-4E41-8B79-2299BEFACA8E}" srcOrd="4" destOrd="0" presId="urn:microsoft.com/office/officeart/2005/8/layout/chevron1"/>
    <dgm:cxn modelId="{02D4928E-90B2-402E-AC19-CC455D4C58F2}" type="presParOf" srcId="{D3510FE6-A1AB-40E9-B798-6886C8C89848}" destId="{7B3EF5AB-A833-4966-8905-6E8D35EFA4EA}" srcOrd="5" destOrd="0" presId="urn:microsoft.com/office/officeart/2005/8/layout/chevron1"/>
    <dgm:cxn modelId="{8DCF6D13-2C0F-4DDA-8C49-20D9440698B7}" type="presParOf" srcId="{D3510FE6-A1AB-40E9-B798-6886C8C89848}" destId="{B72CEEBB-E0C8-4333-AABA-DF09CC2798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A4B01-B84D-464F-A1A7-9BD5C73AA070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DB5E96E-6961-40AD-9CAD-8F8B5203A9D4}">
      <dgm:prSet phldrT="[Texte]" custT="1"/>
      <dgm:spPr/>
      <dgm:t>
        <a:bodyPr/>
        <a:lstStyle/>
        <a:p>
          <a:r>
            <a:rPr lang="fr-FR" sz="1600" dirty="0" smtClean="0"/>
            <a:t>Smart </a:t>
          </a:r>
          <a:r>
            <a:rPr lang="fr-FR" sz="1600" dirty="0" err="1" smtClean="0"/>
            <a:t>farming</a:t>
          </a:r>
          <a:r>
            <a:rPr lang="fr-FR" sz="1600" dirty="0" smtClean="0"/>
            <a:t> </a:t>
          </a:r>
          <a:r>
            <a:rPr lang="fr-FR" sz="1600" dirty="0" err="1" smtClean="0"/>
            <a:t>advices</a:t>
          </a:r>
          <a:endParaRPr lang="fr-FR" sz="1600" dirty="0"/>
        </a:p>
      </dgm:t>
    </dgm:pt>
    <dgm:pt modelId="{B4F1CF62-8213-4518-A071-77E71C4DF0D0}" type="parTrans" cxnId="{E726FCEA-21AF-4A62-9394-834A942C0431}">
      <dgm:prSet/>
      <dgm:spPr/>
      <dgm:t>
        <a:bodyPr/>
        <a:lstStyle/>
        <a:p>
          <a:endParaRPr lang="fr-FR" sz="2400"/>
        </a:p>
      </dgm:t>
    </dgm:pt>
    <dgm:pt modelId="{E340CCF4-AAAD-4BA4-A2A1-869339A1F203}" type="sibTrans" cxnId="{E726FCEA-21AF-4A62-9394-834A942C0431}">
      <dgm:prSet/>
      <dgm:spPr/>
      <dgm:t>
        <a:bodyPr/>
        <a:lstStyle/>
        <a:p>
          <a:endParaRPr lang="fr-FR" sz="2400"/>
        </a:p>
      </dgm:t>
    </dgm:pt>
    <dgm:pt modelId="{072C2B17-F84A-485D-ABF1-47FF1F9904E7}">
      <dgm:prSet phldrT="[Texte]" custT="1"/>
      <dgm:spPr/>
      <dgm:t>
        <a:bodyPr/>
        <a:lstStyle/>
        <a:p>
          <a:r>
            <a:rPr lang="fr-FR" sz="1600" dirty="0" smtClean="0"/>
            <a:t>Collaborative plateforme</a:t>
          </a:r>
          <a:endParaRPr lang="fr-FR" sz="1600" dirty="0"/>
        </a:p>
      </dgm:t>
    </dgm:pt>
    <dgm:pt modelId="{08E14DE9-0C60-48F9-9320-6B294B557211}" type="parTrans" cxnId="{51C45F82-B225-4307-859F-97FD1C73E629}">
      <dgm:prSet/>
      <dgm:spPr/>
      <dgm:t>
        <a:bodyPr/>
        <a:lstStyle/>
        <a:p>
          <a:endParaRPr lang="fr-FR" sz="2400"/>
        </a:p>
      </dgm:t>
    </dgm:pt>
    <dgm:pt modelId="{8A132DD7-1D7D-4CB5-B97C-7F44DADF2EE7}" type="sibTrans" cxnId="{51C45F82-B225-4307-859F-97FD1C73E629}">
      <dgm:prSet/>
      <dgm:spPr/>
      <dgm:t>
        <a:bodyPr/>
        <a:lstStyle/>
        <a:p>
          <a:endParaRPr lang="fr-FR" sz="2400"/>
        </a:p>
      </dgm:t>
    </dgm:pt>
    <dgm:pt modelId="{77EB1087-25D4-4156-A37E-14B10A73BCB6}">
      <dgm:prSet phldrT="[Texte]" custT="1"/>
      <dgm:spPr/>
      <dgm:t>
        <a:bodyPr/>
        <a:lstStyle/>
        <a:p>
          <a:r>
            <a:rPr lang="fr-FR" sz="1600" dirty="0" smtClean="0"/>
            <a:t>Diagnostic </a:t>
          </a:r>
          <a:r>
            <a:rPr lang="fr-FR" sz="1600" dirty="0" err="1" smtClean="0"/>
            <a:t>strategic</a:t>
          </a:r>
          <a:endParaRPr lang="fr-FR" sz="1600" dirty="0"/>
        </a:p>
      </dgm:t>
    </dgm:pt>
    <dgm:pt modelId="{6A31EA08-0683-4E23-9B69-28F140FC0874}" type="parTrans" cxnId="{8446A7AE-2EFA-47E8-84D8-31043AAAFD36}">
      <dgm:prSet/>
      <dgm:spPr/>
      <dgm:t>
        <a:bodyPr/>
        <a:lstStyle/>
        <a:p>
          <a:endParaRPr lang="fr-FR" sz="2400"/>
        </a:p>
      </dgm:t>
    </dgm:pt>
    <dgm:pt modelId="{576FFB60-0D21-445D-8041-94ECC11B575F}" type="sibTrans" cxnId="{8446A7AE-2EFA-47E8-84D8-31043AAAFD36}">
      <dgm:prSet/>
      <dgm:spPr/>
      <dgm:t>
        <a:bodyPr/>
        <a:lstStyle/>
        <a:p>
          <a:endParaRPr lang="fr-FR" sz="2400"/>
        </a:p>
      </dgm:t>
    </dgm:pt>
    <dgm:pt modelId="{674C8753-9F33-497F-8547-5C22F52CAC31}" type="pres">
      <dgm:prSet presAssocID="{B1EA4B01-B84D-464F-A1A7-9BD5C73AA07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5E8DE43-F643-4B1F-A467-532CCC1B42F0}" type="pres">
      <dgm:prSet presAssocID="{FDB5E96E-6961-40AD-9CAD-8F8B5203A9D4}" presName="Accent1" presStyleCnt="0"/>
      <dgm:spPr/>
    </dgm:pt>
    <dgm:pt modelId="{36545300-16A0-474B-9574-A92E6BF59031}" type="pres">
      <dgm:prSet presAssocID="{FDB5E96E-6961-40AD-9CAD-8F8B5203A9D4}" presName="Accent" presStyleLbl="node1" presStyleIdx="0" presStyleCnt="3" custScaleX="126879" custScaleY="121544"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F8C1C0DE-396D-48F7-8B26-6C3E3E151511}" type="pres">
      <dgm:prSet presAssocID="{FDB5E96E-6961-40AD-9CAD-8F8B5203A9D4}" presName="Parent1" presStyleLbl="revTx" presStyleIdx="0" presStyleCnt="3" custScaleX="126879" custScaleY="124657" custLinFactNeighborX="5607" custLinFactNeighborY="-504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C9CBC5-EAAF-4792-A405-E6D9361168D3}" type="pres">
      <dgm:prSet presAssocID="{072C2B17-F84A-485D-ABF1-47FF1F9904E7}" presName="Accent2" presStyleCnt="0"/>
      <dgm:spPr/>
    </dgm:pt>
    <dgm:pt modelId="{76BA59B5-1739-4C41-B814-DCB6C4B5BE50}" type="pres">
      <dgm:prSet presAssocID="{072C2B17-F84A-485D-ABF1-47FF1F9904E7}" presName="Accent" presStyleLbl="node1" presStyleIdx="1" presStyleCnt="3" custScaleX="126879" custScaleY="124658"/>
      <dgm:spPr>
        <a:solidFill>
          <a:srgbClr val="FFC000"/>
        </a:solidFill>
      </dgm:spPr>
      <dgm:t>
        <a:bodyPr/>
        <a:lstStyle/>
        <a:p>
          <a:endParaRPr lang="fr-FR"/>
        </a:p>
      </dgm:t>
    </dgm:pt>
    <dgm:pt modelId="{8BEE95A1-090E-49C3-A174-EAF4044556C0}" type="pres">
      <dgm:prSet presAssocID="{072C2B17-F84A-485D-ABF1-47FF1F9904E7}" presName="Parent2" presStyleLbl="revTx" presStyleIdx="1" presStyleCnt="3" custScaleX="126879" custScaleY="124657" custLinFactNeighborY="-399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913331-E7B9-4D05-AB86-42C3B8CFD4D2}" type="pres">
      <dgm:prSet presAssocID="{77EB1087-25D4-4156-A37E-14B10A73BCB6}" presName="Accent3" presStyleCnt="0"/>
      <dgm:spPr/>
    </dgm:pt>
    <dgm:pt modelId="{91529CDB-7122-4C93-9A5E-6B532F85F17C}" type="pres">
      <dgm:prSet presAssocID="{77EB1087-25D4-4156-A37E-14B10A73BCB6}" presName="Accent" presStyleLbl="node1" presStyleIdx="2" presStyleCnt="3" custScaleX="126879" custScaleY="124658"/>
      <dgm:spPr>
        <a:solidFill>
          <a:srgbClr val="92D050"/>
        </a:solidFill>
      </dgm:spPr>
      <dgm:t>
        <a:bodyPr/>
        <a:lstStyle/>
        <a:p>
          <a:endParaRPr lang="fr-FR"/>
        </a:p>
      </dgm:t>
    </dgm:pt>
    <dgm:pt modelId="{06F755EE-FD24-4CA8-8478-B3E9A5AC3526}" type="pres">
      <dgm:prSet presAssocID="{77EB1087-25D4-4156-A37E-14B10A73BCB6}" presName="Parent3" presStyleLbl="revTx" presStyleIdx="2" presStyleCnt="3" custScaleX="126879" custScaleY="1246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85466F-055B-40D4-A6E3-C7F4FA1F77FD}" type="presOf" srcId="{B1EA4B01-B84D-464F-A1A7-9BD5C73AA070}" destId="{674C8753-9F33-497F-8547-5C22F52CAC31}" srcOrd="0" destOrd="0" presId="urn:microsoft.com/office/officeart/2009/layout/CircleArrowProcess"/>
    <dgm:cxn modelId="{8446A7AE-2EFA-47E8-84D8-31043AAAFD36}" srcId="{B1EA4B01-B84D-464F-A1A7-9BD5C73AA070}" destId="{77EB1087-25D4-4156-A37E-14B10A73BCB6}" srcOrd="2" destOrd="0" parTransId="{6A31EA08-0683-4E23-9B69-28F140FC0874}" sibTransId="{576FFB60-0D21-445D-8041-94ECC11B575F}"/>
    <dgm:cxn modelId="{E726FCEA-21AF-4A62-9394-834A942C0431}" srcId="{B1EA4B01-B84D-464F-A1A7-9BD5C73AA070}" destId="{FDB5E96E-6961-40AD-9CAD-8F8B5203A9D4}" srcOrd="0" destOrd="0" parTransId="{B4F1CF62-8213-4518-A071-77E71C4DF0D0}" sibTransId="{E340CCF4-AAAD-4BA4-A2A1-869339A1F203}"/>
    <dgm:cxn modelId="{CA82371B-A12F-4C9B-96F3-ED242FCE67C4}" type="presOf" srcId="{FDB5E96E-6961-40AD-9CAD-8F8B5203A9D4}" destId="{F8C1C0DE-396D-48F7-8B26-6C3E3E151511}" srcOrd="0" destOrd="0" presId="urn:microsoft.com/office/officeart/2009/layout/CircleArrowProcess"/>
    <dgm:cxn modelId="{D9C43130-B3DA-4D2C-917E-41B3DC7D3AB2}" type="presOf" srcId="{072C2B17-F84A-485D-ABF1-47FF1F9904E7}" destId="{8BEE95A1-090E-49C3-A174-EAF4044556C0}" srcOrd="0" destOrd="0" presId="urn:microsoft.com/office/officeart/2009/layout/CircleArrowProcess"/>
    <dgm:cxn modelId="{91701D62-597B-4FD3-BBC0-870D0DF619D7}" type="presOf" srcId="{77EB1087-25D4-4156-A37E-14B10A73BCB6}" destId="{06F755EE-FD24-4CA8-8478-B3E9A5AC3526}" srcOrd="0" destOrd="0" presId="urn:microsoft.com/office/officeart/2009/layout/CircleArrowProcess"/>
    <dgm:cxn modelId="{51C45F82-B225-4307-859F-97FD1C73E629}" srcId="{B1EA4B01-B84D-464F-A1A7-9BD5C73AA070}" destId="{072C2B17-F84A-485D-ABF1-47FF1F9904E7}" srcOrd="1" destOrd="0" parTransId="{08E14DE9-0C60-48F9-9320-6B294B557211}" sibTransId="{8A132DD7-1D7D-4CB5-B97C-7F44DADF2EE7}"/>
    <dgm:cxn modelId="{60B9F2B7-159C-4BB5-A013-296BA4B7D688}" type="presParOf" srcId="{674C8753-9F33-497F-8547-5C22F52CAC31}" destId="{A5E8DE43-F643-4B1F-A467-532CCC1B42F0}" srcOrd="0" destOrd="0" presId="urn:microsoft.com/office/officeart/2009/layout/CircleArrowProcess"/>
    <dgm:cxn modelId="{5BCD3F9F-4924-4FB2-A175-B9EBC2D14FFF}" type="presParOf" srcId="{A5E8DE43-F643-4B1F-A467-532CCC1B42F0}" destId="{36545300-16A0-474B-9574-A92E6BF59031}" srcOrd="0" destOrd="0" presId="urn:microsoft.com/office/officeart/2009/layout/CircleArrowProcess"/>
    <dgm:cxn modelId="{5E0C1F65-A704-42A5-8DAF-08D0D010A70E}" type="presParOf" srcId="{674C8753-9F33-497F-8547-5C22F52CAC31}" destId="{F8C1C0DE-396D-48F7-8B26-6C3E3E151511}" srcOrd="1" destOrd="0" presId="urn:microsoft.com/office/officeart/2009/layout/CircleArrowProcess"/>
    <dgm:cxn modelId="{FC78FA48-AA15-49DA-9FB3-0BE81EF75D62}" type="presParOf" srcId="{674C8753-9F33-497F-8547-5C22F52CAC31}" destId="{9DC9CBC5-EAAF-4792-A405-E6D9361168D3}" srcOrd="2" destOrd="0" presId="urn:microsoft.com/office/officeart/2009/layout/CircleArrowProcess"/>
    <dgm:cxn modelId="{571D325A-52CD-4E07-A9A2-113ABB211D1A}" type="presParOf" srcId="{9DC9CBC5-EAAF-4792-A405-E6D9361168D3}" destId="{76BA59B5-1739-4C41-B814-DCB6C4B5BE50}" srcOrd="0" destOrd="0" presId="urn:microsoft.com/office/officeart/2009/layout/CircleArrowProcess"/>
    <dgm:cxn modelId="{111F473C-23A5-464B-84E4-6B28D43EC7A8}" type="presParOf" srcId="{674C8753-9F33-497F-8547-5C22F52CAC31}" destId="{8BEE95A1-090E-49C3-A174-EAF4044556C0}" srcOrd="3" destOrd="0" presId="urn:microsoft.com/office/officeart/2009/layout/CircleArrowProcess"/>
    <dgm:cxn modelId="{7E1AC826-0EB4-41F7-B956-5F2B19E326DA}" type="presParOf" srcId="{674C8753-9F33-497F-8547-5C22F52CAC31}" destId="{12913331-E7B9-4D05-AB86-42C3B8CFD4D2}" srcOrd="4" destOrd="0" presId="urn:microsoft.com/office/officeart/2009/layout/CircleArrowProcess"/>
    <dgm:cxn modelId="{1F5DA43C-9467-4829-B5CD-7FF09EBE79FE}" type="presParOf" srcId="{12913331-E7B9-4D05-AB86-42C3B8CFD4D2}" destId="{91529CDB-7122-4C93-9A5E-6B532F85F17C}" srcOrd="0" destOrd="0" presId="urn:microsoft.com/office/officeart/2009/layout/CircleArrowProcess"/>
    <dgm:cxn modelId="{38532102-53DB-4075-9B6C-0AF1C9595DA3}" type="presParOf" srcId="{674C8753-9F33-497F-8547-5C22F52CAC31}" destId="{06F755EE-FD24-4CA8-8478-B3E9A5AC352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0316C-9F5E-47B3-9185-BDE111904582}">
      <dsp:nvSpPr>
        <dsp:cNvPr id="0" name=""/>
        <dsp:cNvSpPr/>
      </dsp:nvSpPr>
      <dsp:spPr>
        <a:xfrm rot="5400000">
          <a:off x="417595" y="1413313"/>
          <a:ext cx="1249912" cy="207982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3DDE7-2036-4976-94BE-8E4BD5C9BB6A}">
      <dsp:nvSpPr>
        <dsp:cNvPr id="0" name=""/>
        <dsp:cNvSpPr/>
      </dsp:nvSpPr>
      <dsp:spPr>
        <a:xfrm>
          <a:off x="208953" y="2034733"/>
          <a:ext cx="1877678" cy="164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Make</a:t>
          </a:r>
          <a:r>
            <a:rPr lang="fr-FR" sz="2000" kern="1200" dirty="0" smtClean="0"/>
            <a:t> new technologies more efficient</a:t>
          </a:r>
          <a:endParaRPr lang="fr-FR" sz="2000" kern="1200" dirty="0"/>
        </a:p>
      </dsp:txBody>
      <dsp:txXfrm>
        <a:off x="208953" y="2034733"/>
        <a:ext cx="1877678" cy="1645895"/>
      </dsp:txXfrm>
    </dsp:sp>
    <dsp:sp modelId="{16B308F8-0307-4898-922A-2BF4CB9B5E59}">
      <dsp:nvSpPr>
        <dsp:cNvPr id="0" name=""/>
        <dsp:cNvSpPr/>
      </dsp:nvSpPr>
      <dsp:spPr>
        <a:xfrm>
          <a:off x="1732352" y="1260194"/>
          <a:ext cx="354278" cy="354278"/>
        </a:xfrm>
        <a:prstGeom prst="triangle">
          <a:avLst>
            <a:gd name="adj" fmla="val 100000"/>
          </a:avLst>
        </a:prstGeom>
        <a:solidFill>
          <a:schemeClr val="accent3">
            <a:hueOff val="-2940003"/>
            <a:satOff val="0"/>
            <a:lumOff val="-2353"/>
            <a:alphaOff val="0"/>
          </a:schemeClr>
        </a:solidFill>
        <a:ln w="25400" cap="flat" cmpd="sng" algn="ctr">
          <a:solidFill>
            <a:schemeClr val="accent3">
              <a:hueOff val="-2940003"/>
              <a:satOff val="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4615B-7F13-4452-AAD8-7934A32BE193}">
      <dsp:nvSpPr>
        <dsp:cNvPr id="0" name=""/>
        <dsp:cNvSpPr/>
      </dsp:nvSpPr>
      <dsp:spPr>
        <a:xfrm rot="5400000">
          <a:off x="2716239" y="844511"/>
          <a:ext cx="1249912" cy="207982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5880007"/>
            <a:satOff val="0"/>
            <a:lumOff val="-4706"/>
            <a:alphaOff val="0"/>
          </a:schemeClr>
        </a:solidFill>
        <a:ln w="25400" cap="flat" cmpd="sng" algn="ctr">
          <a:solidFill>
            <a:schemeClr val="accent3">
              <a:hueOff val="-5880007"/>
              <a:satOff val="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180D7-4E58-418E-9DB4-C1F37FF18D62}">
      <dsp:nvSpPr>
        <dsp:cNvPr id="0" name=""/>
        <dsp:cNvSpPr/>
      </dsp:nvSpPr>
      <dsp:spPr>
        <a:xfrm>
          <a:off x="2507598" y="1465931"/>
          <a:ext cx="1877678" cy="164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Adapt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equipement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with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riping</a:t>
          </a:r>
          <a:r>
            <a:rPr lang="fr-FR" sz="2000" kern="1200" dirty="0" smtClean="0"/>
            <a:t> of technologies</a:t>
          </a:r>
          <a:endParaRPr lang="fr-FR" sz="2000" kern="1200" dirty="0"/>
        </a:p>
      </dsp:txBody>
      <dsp:txXfrm>
        <a:off x="2507598" y="1465931"/>
        <a:ext cx="1877678" cy="1645895"/>
      </dsp:txXfrm>
    </dsp:sp>
    <dsp:sp modelId="{4B50DE4D-EC8B-446C-BC17-A0E516E07C2E}">
      <dsp:nvSpPr>
        <dsp:cNvPr id="0" name=""/>
        <dsp:cNvSpPr/>
      </dsp:nvSpPr>
      <dsp:spPr>
        <a:xfrm>
          <a:off x="4030997" y="691392"/>
          <a:ext cx="354278" cy="354278"/>
        </a:xfrm>
        <a:prstGeom prst="triangle">
          <a:avLst>
            <a:gd name="adj" fmla="val 100000"/>
          </a:avLst>
        </a:prstGeom>
        <a:solidFill>
          <a:schemeClr val="accent3">
            <a:hueOff val="-8820010"/>
            <a:satOff val="0"/>
            <a:lumOff val="-7059"/>
            <a:alphaOff val="0"/>
          </a:schemeClr>
        </a:solidFill>
        <a:ln w="25400" cap="flat" cmpd="sng" algn="ctr">
          <a:solidFill>
            <a:schemeClr val="accent3">
              <a:hueOff val="-8820010"/>
              <a:satOff val="0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91556-FD8D-4776-8394-9F130ABFFA9A}">
      <dsp:nvSpPr>
        <dsp:cNvPr id="0" name=""/>
        <dsp:cNvSpPr/>
      </dsp:nvSpPr>
      <dsp:spPr>
        <a:xfrm rot="5400000">
          <a:off x="5014884" y="275709"/>
          <a:ext cx="1249912" cy="207982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1760014"/>
            <a:satOff val="0"/>
            <a:lumOff val="-9412"/>
            <a:alphaOff val="0"/>
          </a:schemeClr>
        </a:solidFill>
        <a:ln w="25400" cap="flat" cmpd="sng" algn="ctr">
          <a:solidFill>
            <a:schemeClr val="accent3">
              <a:hueOff val="-11760014"/>
              <a:satOff val="0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B2310-3741-434D-8394-C610AD988324}">
      <dsp:nvSpPr>
        <dsp:cNvPr id="0" name=""/>
        <dsp:cNvSpPr/>
      </dsp:nvSpPr>
      <dsp:spPr>
        <a:xfrm>
          <a:off x="4806243" y="897129"/>
          <a:ext cx="1877678" cy="1645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 smtClean="0"/>
            <a:t>Develop</a:t>
          </a:r>
          <a:r>
            <a:rPr lang="fr-FR" sz="2000" kern="1200" dirty="0" smtClean="0"/>
            <a:t> new </a:t>
          </a:r>
          <a:r>
            <a:rPr lang="fr-FR" sz="2000" kern="1200" dirty="0" err="1" smtClean="0"/>
            <a:t>advices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based</a:t>
          </a:r>
          <a:r>
            <a:rPr lang="fr-FR" sz="2000" kern="1200" dirty="0" smtClean="0"/>
            <a:t> on </a:t>
          </a:r>
          <a:r>
            <a:rPr lang="fr-FR" sz="2000" kern="1200" dirty="0" err="1" smtClean="0"/>
            <a:t>systemic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analysis</a:t>
          </a:r>
          <a:endParaRPr lang="fr-FR" sz="2000" kern="1200" dirty="0"/>
        </a:p>
      </dsp:txBody>
      <dsp:txXfrm>
        <a:off x="4806243" y="897129"/>
        <a:ext cx="1877678" cy="1645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BCC0F-A061-4223-9395-F6EF04871912}">
      <dsp:nvSpPr>
        <dsp:cNvPr id="0" name=""/>
        <dsp:cNvSpPr/>
      </dsp:nvSpPr>
      <dsp:spPr>
        <a:xfrm>
          <a:off x="1220" y="193452"/>
          <a:ext cx="1548510" cy="5337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3,1 </a:t>
          </a:r>
          <a:r>
            <a:rPr lang="fr-FR" sz="1200" kern="1200" dirty="0" err="1" smtClean="0"/>
            <a:t>Mha</a:t>
          </a:r>
          <a:endParaRPr lang="fr-FR" sz="1200" kern="1200" dirty="0"/>
        </a:p>
      </dsp:txBody>
      <dsp:txXfrm>
        <a:off x="268074" y="193452"/>
        <a:ext cx="1014802" cy="533708"/>
      </dsp:txXfrm>
    </dsp:sp>
    <dsp:sp modelId="{653F82EF-0886-4BAA-AF90-52BC1C07693A}">
      <dsp:nvSpPr>
        <dsp:cNvPr id="0" name=""/>
        <dsp:cNvSpPr/>
      </dsp:nvSpPr>
      <dsp:spPr>
        <a:xfrm>
          <a:off x="1354613" y="193452"/>
          <a:ext cx="1951174" cy="533708"/>
        </a:xfrm>
        <a:prstGeom prst="chevron">
          <a:avLst/>
        </a:prstGeom>
        <a:solidFill>
          <a:schemeClr val="accent3">
            <a:hueOff val="-3920005"/>
            <a:satOff val="0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INPUTS: 397€/ha</a:t>
          </a:r>
          <a:endParaRPr lang="fr-FR" sz="1200" kern="1200" dirty="0"/>
        </a:p>
      </dsp:txBody>
      <dsp:txXfrm>
        <a:off x="1621467" y="193452"/>
        <a:ext cx="1417466" cy="533708"/>
      </dsp:txXfrm>
    </dsp:sp>
    <dsp:sp modelId="{F46EC1F7-E858-4E41-8B79-2299BEFACA8E}">
      <dsp:nvSpPr>
        <dsp:cNvPr id="0" name=""/>
        <dsp:cNvSpPr/>
      </dsp:nvSpPr>
      <dsp:spPr>
        <a:xfrm>
          <a:off x="3110670" y="193452"/>
          <a:ext cx="1951174" cy="533708"/>
        </a:xfrm>
        <a:prstGeom prst="chevron">
          <a:avLst/>
        </a:prstGeom>
        <a:solidFill>
          <a:schemeClr val="accent3">
            <a:hueOff val="-7840009"/>
            <a:satOff val="0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PRICE :153€/t </a:t>
          </a:r>
          <a:endParaRPr lang="fr-FR" sz="1200" kern="1200" dirty="0"/>
        </a:p>
      </dsp:txBody>
      <dsp:txXfrm>
        <a:off x="3377524" y="193452"/>
        <a:ext cx="1417466" cy="533708"/>
      </dsp:txXfrm>
    </dsp:sp>
    <dsp:sp modelId="{B72CEEBB-E0C8-4333-AABA-DF09CC27981D}">
      <dsp:nvSpPr>
        <dsp:cNvPr id="0" name=""/>
        <dsp:cNvSpPr/>
      </dsp:nvSpPr>
      <dsp:spPr>
        <a:xfrm>
          <a:off x="4866727" y="193452"/>
          <a:ext cx="1951174" cy="533708"/>
        </a:xfrm>
        <a:prstGeom prst="chevron">
          <a:avLst/>
        </a:prstGeom>
        <a:solidFill>
          <a:schemeClr val="accent3">
            <a:hueOff val="-11760014"/>
            <a:satOff val="0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MARGIN: 1,2 k€/ha</a:t>
          </a:r>
          <a:endParaRPr lang="fr-FR" sz="1200" kern="1200" dirty="0"/>
        </a:p>
      </dsp:txBody>
      <dsp:txXfrm>
        <a:off x="5133581" y="193452"/>
        <a:ext cx="1417466" cy="53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45300-16A0-474B-9574-A92E6BF59031}">
      <dsp:nvSpPr>
        <dsp:cNvPr id="0" name=""/>
        <dsp:cNvSpPr/>
      </dsp:nvSpPr>
      <dsp:spPr>
        <a:xfrm>
          <a:off x="913101" y="666108"/>
          <a:ext cx="2612573" cy="25031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1C0DE-396D-48F7-8B26-6C3E3E151511}">
      <dsp:nvSpPr>
        <dsp:cNvPr id="0" name=""/>
        <dsp:cNvSpPr/>
      </dsp:nvSpPr>
      <dsp:spPr>
        <a:xfrm>
          <a:off x="1555344" y="1272132"/>
          <a:ext cx="1451756" cy="71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Smart </a:t>
          </a:r>
          <a:r>
            <a:rPr lang="fr-FR" sz="1600" kern="1200" dirty="0" err="1" smtClean="0"/>
            <a:t>farming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advices</a:t>
          </a:r>
          <a:endParaRPr lang="fr-FR" sz="1600" kern="1200" dirty="0"/>
        </a:p>
      </dsp:txBody>
      <dsp:txXfrm>
        <a:off x="1555344" y="1272132"/>
        <a:ext cx="1451756" cy="712995"/>
      </dsp:txXfrm>
    </dsp:sp>
    <dsp:sp modelId="{76BA59B5-1739-4C41-B814-DCB6C4B5BE50}">
      <dsp:nvSpPr>
        <dsp:cNvPr id="0" name=""/>
        <dsp:cNvSpPr/>
      </dsp:nvSpPr>
      <dsp:spPr>
        <a:xfrm>
          <a:off x="341191" y="1817332"/>
          <a:ext cx="2612573" cy="25672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E95A1-090E-49C3-A174-EAF4044556C0}">
      <dsp:nvSpPr>
        <dsp:cNvPr id="0" name=""/>
        <dsp:cNvSpPr/>
      </dsp:nvSpPr>
      <dsp:spPr>
        <a:xfrm>
          <a:off x="921599" y="2522815"/>
          <a:ext cx="1451756" cy="71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Collaborative plateforme</a:t>
          </a:r>
          <a:endParaRPr lang="fr-FR" sz="1600" kern="1200" dirty="0"/>
        </a:p>
      </dsp:txBody>
      <dsp:txXfrm>
        <a:off x="921599" y="2522815"/>
        <a:ext cx="1451756" cy="712995"/>
      </dsp:txXfrm>
    </dsp:sp>
    <dsp:sp modelId="{91529CDB-7122-4C93-9A5E-6B532F85F17C}">
      <dsp:nvSpPr>
        <dsp:cNvPr id="0" name=""/>
        <dsp:cNvSpPr/>
      </dsp:nvSpPr>
      <dsp:spPr>
        <a:xfrm>
          <a:off x="1098631" y="3177929"/>
          <a:ext cx="2244605" cy="22061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755EE-FD24-4CA8-8478-B3E9A5AC3526}">
      <dsp:nvSpPr>
        <dsp:cNvPr id="0" name=""/>
        <dsp:cNvSpPr/>
      </dsp:nvSpPr>
      <dsp:spPr>
        <a:xfrm>
          <a:off x="1493896" y="3942926"/>
          <a:ext cx="1451756" cy="71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Diagnostic </a:t>
          </a:r>
          <a:r>
            <a:rPr lang="fr-FR" sz="1600" kern="1200" dirty="0" err="1" smtClean="0"/>
            <a:t>strategic</a:t>
          </a:r>
          <a:endParaRPr lang="fr-FR" sz="1600" kern="1200" dirty="0"/>
        </a:p>
      </dsp:txBody>
      <dsp:txXfrm>
        <a:off x="1493896" y="3942926"/>
        <a:ext cx="1451756" cy="71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8A327A-C44F-2E4C-9347-BBCA22101261}" type="datetime1">
              <a:rPr lang="fr-FR" smtClean="0"/>
              <a:t>17/05/2018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5B2D1B0-9709-A34A-BF90-606D0195D4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371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E1646A-7500-9A45-B2EC-FB796A9909A0}" type="datetime1">
              <a:rPr lang="fr-FR" smtClean="0"/>
              <a:t>17/05/2018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DE5306-0137-BE47-A1AF-3E03666398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951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45 Mds de CA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7F56-C078-493E-967A-EEE41F8FC90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5306-0137-BE47-A1AF-3E03666398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51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atouts du </a:t>
            </a:r>
            <a:r>
              <a:rPr lang="fr-FR" dirty="0" err="1" smtClean="0"/>
              <a:t>numeriques</a:t>
            </a:r>
            <a:r>
              <a:rPr lang="fr-FR" dirty="0" smtClean="0"/>
              <a:t> : des technologies a faire progresser, avec les agriculteurs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5306-0137-BE47-A1AF-3E036663985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22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A60C0-37F0-DE43-AD43-BABF71A09A9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45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ferme leader doit disposer d’un équipement</a:t>
            </a:r>
            <a:r>
              <a:rPr lang="fr-FR" baseline="0" dirty="0" smtClean="0"/>
              <a:t> du tronc commun et peut élargir à d’autres services </a:t>
            </a:r>
          </a:p>
          <a:p>
            <a:r>
              <a:rPr lang="fr-FR" baseline="0" dirty="0" err="1" smtClean="0"/>
              <a:t>Atland</a:t>
            </a:r>
            <a:r>
              <a:rPr lang="fr-FR" baseline="0" dirty="0" smtClean="0"/>
              <a:t> (pour centralisation de la donnée) + 3 services à choisir dans la </a:t>
            </a:r>
            <a:r>
              <a:rPr lang="fr-FR" baseline="0" dirty="0" err="1" smtClean="0"/>
              <a:t>shortliste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Financement : l’essentiel des actions engagées correspondent à des axes stratégiques de la plupart des région =&gt; Financement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5306-0137-BE47-A1AF-3E03666398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0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12241" y="5139794"/>
            <a:ext cx="8115292" cy="861774"/>
          </a:xfrm>
        </p:spPr>
        <p:txBody>
          <a:bodyPr/>
          <a:lstStyle>
            <a:lvl1pPr marL="25400" indent="0" algn="ctr">
              <a:spcAft>
                <a:spcPts val="0"/>
              </a:spcAft>
              <a:buNone/>
              <a:defRPr sz="2800" cap="all">
                <a:latin typeface="Gill Sans MT"/>
                <a:cs typeface="Gill Sans MT"/>
              </a:defRPr>
            </a:lvl1pPr>
            <a:lvl2pPr marL="541337" indent="0" algn="ctr">
              <a:buNone/>
              <a:defRPr cap="all"/>
            </a:lvl2pPr>
            <a:lvl3pPr marL="982662" indent="0" algn="ctr">
              <a:buNone/>
              <a:defRPr cap="all"/>
            </a:lvl3pPr>
            <a:lvl4pPr marL="1371600" indent="0" algn="ctr">
              <a:buNone/>
              <a:defRPr cap="all"/>
            </a:lvl4pPr>
            <a:lvl5pPr marL="1828800" indent="0" algn="ctr">
              <a:buNone/>
              <a:defRPr cap="all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512241" y="6341002"/>
            <a:ext cx="8115292" cy="153888"/>
          </a:xfrm>
        </p:spPr>
        <p:txBody>
          <a:bodyPr/>
          <a:lstStyle>
            <a:lvl1pPr marL="25400" indent="0" algn="ctr">
              <a:buNone/>
              <a:defRPr sz="1000" cap="all">
                <a:latin typeface="Gill Sans MT"/>
                <a:cs typeface="Gill Sans M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46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5074-0227-4E2E-B02B-2599BA7D98D2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titre de la présentation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62001" y="1543730"/>
            <a:ext cx="7627974" cy="307777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1062000" y="1863910"/>
            <a:ext cx="7627974" cy="307777"/>
          </a:xfrm>
        </p:spPr>
        <p:txBody>
          <a:bodyPr/>
          <a:lstStyle>
            <a:lvl1pPr marL="25400" indent="0">
              <a:buNone/>
              <a:defRPr sz="2000" cap="all" baseline="0"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Titre, typo </a:t>
            </a:r>
            <a:r>
              <a:rPr lang="fr-FR" dirty="0" err="1" smtClean="0"/>
              <a:t>gill</a:t>
            </a:r>
            <a:r>
              <a:rPr lang="fr-FR" dirty="0" smtClean="0"/>
              <a:t> sans mt, corps 20 pts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1062000" y="2314637"/>
            <a:ext cx="7627974" cy="307777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1061999" y="2634817"/>
            <a:ext cx="7627974" cy="307777"/>
          </a:xfrm>
        </p:spPr>
        <p:txBody>
          <a:bodyPr/>
          <a:lstStyle>
            <a:lvl1pPr marL="25400" indent="0">
              <a:buNone/>
              <a:defRPr sz="2000" cap="all" baseline="0"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Titre, typo </a:t>
            </a:r>
            <a:r>
              <a:rPr lang="fr-FR" dirty="0" err="1" smtClean="0"/>
              <a:t>gill</a:t>
            </a:r>
            <a:r>
              <a:rPr lang="fr-FR" dirty="0" smtClean="0"/>
              <a:t> sans mt, corps 20 pts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1061999" y="3076275"/>
            <a:ext cx="7627974" cy="307777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1061998" y="3388066"/>
            <a:ext cx="7627974" cy="307777"/>
          </a:xfrm>
        </p:spPr>
        <p:txBody>
          <a:bodyPr/>
          <a:lstStyle>
            <a:lvl1pPr marL="25400" indent="0">
              <a:buNone/>
              <a:defRPr sz="2000" cap="all" baseline="0"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Titre, typo </a:t>
            </a:r>
            <a:r>
              <a:rPr lang="fr-FR" dirty="0" err="1" smtClean="0"/>
              <a:t>gill</a:t>
            </a:r>
            <a:r>
              <a:rPr lang="fr-FR" dirty="0" smtClean="0"/>
              <a:t> sans mt, corps 20 pts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1061998" y="3836152"/>
            <a:ext cx="7627974" cy="307777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9" hasCustomPrompt="1"/>
          </p:nvPr>
        </p:nvSpPr>
        <p:spPr>
          <a:xfrm>
            <a:off x="1061997" y="4156332"/>
            <a:ext cx="7627974" cy="307777"/>
          </a:xfrm>
        </p:spPr>
        <p:txBody>
          <a:bodyPr/>
          <a:lstStyle>
            <a:lvl1pPr marL="25400" indent="0">
              <a:buNone/>
              <a:defRPr sz="2000" cap="all" baseline="0"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Titre, typo </a:t>
            </a:r>
            <a:r>
              <a:rPr lang="fr-FR" dirty="0" err="1" smtClean="0"/>
              <a:t>gill</a:t>
            </a:r>
            <a:r>
              <a:rPr lang="fr-FR" dirty="0" smtClean="0"/>
              <a:t> sans mt, corps 20 pts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20" hasCustomPrompt="1"/>
          </p:nvPr>
        </p:nvSpPr>
        <p:spPr>
          <a:xfrm>
            <a:off x="1062002" y="4596029"/>
            <a:ext cx="7627974" cy="307777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21" hasCustomPrompt="1"/>
          </p:nvPr>
        </p:nvSpPr>
        <p:spPr>
          <a:xfrm>
            <a:off x="1062001" y="4916209"/>
            <a:ext cx="7627974" cy="307777"/>
          </a:xfrm>
        </p:spPr>
        <p:txBody>
          <a:bodyPr/>
          <a:lstStyle>
            <a:lvl1pPr marL="25400" indent="0">
              <a:buNone/>
              <a:defRPr sz="2000" cap="all" baseline="0"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Titre, typo </a:t>
            </a:r>
            <a:r>
              <a:rPr lang="fr-FR" dirty="0" err="1" smtClean="0"/>
              <a:t>gill</a:t>
            </a:r>
            <a:r>
              <a:rPr lang="fr-FR" dirty="0" smtClean="0"/>
              <a:t> sans mt, corps 20 pts</a:t>
            </a:r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22" hasCustomPrompt="1"/>
          </p:nvPr>
        </p:nvSpPr>
        <p:spPr>
          <a:xfrm>
            <a:off x="1076122" y="516694"/>
            <a:ext cx="7627974" cy="4924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000" b="0" cap="all">
                <a:latin typeface="Gill Sans MT"/>
                <a:cs typeface="Gill Sans MT"/>
              </a:defRPr>
            </a:lvl1pPr>
            <a:lvl2pPr marL="0" indent="0">
              <a:spcAft>
                <a:spcPts val="0"/>
              </a:spcAft>
              <a:buNone/>
              <a:defRPr sz="3200" cap="all">
                <a:latin typeface="Gill Sans MT"/>
                <a:cs typeface="Gill Sans MT"/>
              </a:defRPr>
            </a:lvl2pPr>
          </a:lstStyle>
          <a:p>
            <a:pPr lvl="1"/>
            <a:r>
              <a:rPr lang="fr-FR" dirty="0" err="1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26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1143000" y="872066"/>
            <a:ext cx="1134533" cy="11345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8401" y="2370663"/>
            <a:ext cx="7627974" cy="184665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000" b="0" cap="all">
                <a:latin typeface="Gill Sans MT"/>
                <a:cs typeface="Gill Sans MT"/>
              </a:defRPr>
            </a:lvl1pPr>
            <a:lvl2pPr marL="0" indent="0">
              <a:spcAft>
                <a:spcPts val="0"/>
              </a:spcAft>
              <a:buNone/>
              <a:defRPr sz="4000" cap="all">
                <a:latin typeface="Gill Sans MT"/>
                <a:cs typeface="Gill Sans M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7222-FB7F-4CA4-8B8E-A39842265723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/>
              <a:t>titre de la présentation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7137" y="974055"/>
            <a:ext cx="931862" cy="846386"/>
          </a:xfrm>
        </p:spPr>
        <p:txBody>
          <a:bodyPr/>
          <a:lstStyle>
            <a:lvl1pPr marL="25400" indent="0" algn="ctr">
              <a:buNone/>
              <a:defRPr sz="5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81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347133" y="381000"/>
            <a:ext cx="296333" cy="2963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7133" y="416439"/>
            <a:ext cx="296333" cy="200055"/>
          </a:xfrm>
        </p:spPr>
        <p:txBody>
          <a:bodyPr/>
          <a:lstStyle>
            <a:lvl1pPr algn="ctr">
              <a:tabLst>
                <a:tab pos="271463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2001" y="1845734"/>
            <a:ext cx="7627974" cy="1862048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09DF-6137-4703-ABE0-DF769D134C5C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titre de la présentation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12787" y="368300"/>
            <a:ext cx="7977187" cy="276999"/>
          </a:xfrm>
        </p:spPr>
        <p:txBody>
          <a:bodyPr/>
          <a:lstStyle>
            <a:lvl1pPr marL="25400" indent="0">
              <a:buNone/>
              <a:defRPr sz="1800" cap="all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68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347133" y="381000"/>
            <a:ext cx="296333" cy="2963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7133" y="416439"/>
            <a:ext cx="296333" cy="200055"/>
          </a:xfrm>
        </p:spPr>
        <p:txBody>
          <a:bodyPr/>
          <a:lstStyle>
            <a:lvl1pPr algn="ctr">
              <a:tabLst>
                <a:tab pos="271463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60563" y="1567246"/>
            <a:ext cx="3404911" cy="430887"/>
          </a:xfrm>
        </p:spPr>
        <p:txBody>
          <a:bodyPr/>
          <a:lstStyle>
            <a:lvl1pPr>
              <a:defRPr sz="1400"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405C-AFD5-43AB-B6AC-87B5CBD47EE4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titre de la présentation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12788" y="368300"/>
            <a:ext cx="8052686" cy="276999"/>
          </a:xfrm>
        </p:spPr>
        <p:txBody>
          <a:bodyPr/>
          <a:lstStyle>
            <a:lvl1pPr marL="25400" indent="0">
              <a:buNone/>
              <a:defRPr sz="1800" cap="all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712788" y="1567246"/>
            <a:ext cx="4278048" cy="2462138"/>
          </a:xfrm>
        </p:spPr>
        <p:txBody>
          <a:bodyPr/>
          <a:lstStyle>
            <a:lvl1pPr>
              <a:defRPr sz="1400"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696010" y="4806794"/>
            <a:ext cx="4269383" cy="184666"/>
          </a:xfr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932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1143000" y="872066"/>
            <a:ext cx="1134533" cy="11345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8401" y="2370663"/>
            <a:ext cx="7627974" cy="184665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000" b="0" cap="all">
                <a:latin typeface="Gill Sans MT"/>
                <a:cs typeface="Gill Sans MT"/>
              </a:defRPr>
            </a:lvl1pPr>
            <a:lvl2pPr marL="0" indent="0">
              <a:spcAft>
                <a:spcPts val="0"/>
              </a:spcAft>
              <a:buNone/>
              <a:defRPr sz="4000" cap="all">
                <a:latin typeface="Gill Sans MT"/>
                <a:cs typeface="Gill Sans M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1940-B74A-4E35-AE98-656DC90B54D5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dirty="0" smtClean="0"/>
              <a:t>titre de la présentation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7137" y="974055"/>
            <a:ext cx="931862" cy="846386"/>
          </a:xfrm>
        </p:spPr>
        <p:txBody>
          <a:bodyPr/>
          <a:lstStyle>
            <a:lvl1pPr marL="25400" indent="0" algn="ctr">
              <a:buNone/>
              <a:defRPr sz="5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1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40A8-C201-422D-977E-28A9A9276E79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titre de la présentation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1719671" y="1266825"/>
            <a:ext cx="5435600" cy="347345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27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4C3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246585" y="6433305"/>
            <a:ext cx="479020" cy="238958"/>
          </a:xfrm>
        </p:spPr>
        <p:txBody>
          <a:bodyPr/>
          <a:lstStyle>
            <a:lvl1pPr algn="ctr"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C909B11-6CF4-403F-82C7-F5BBC25FB57B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36238" y="6433304"/>
            <a:ext cx="2895600" cy="242372"/>
          </a:xfrm>
        </p:spPr>
        <p:txBody>
          <a:bodyPr/>
          <a:lstStyle>
            <a:lvl1pPr algn="r"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mtClean="0"/>
              <a:t>Etats Généraux de l’Alimentation, T. BLANDINIERES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792184" y="6433305"/>
            <a:ext cx="186361" cy="234872"/>
          </a:xfrm>
        </p:spPr>
        <p:txBody>
          <a:bodyPr/>
          <a:lstStyle>
            <a:lvl1pPr algn="ctr"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9894E3C-CCE6-F242-84E3-BCBDD257A1E1}" type="slidenum">
              <a:rPr lang="fr-FR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58365" y="1829109"/>
            <a:ext cx="7627974" cy="1862048"/>
          </a:xfrm>
        </p:spPr>
        <p:txBody>
          <a:bodyPr/>
          <a:lstStyle>
            <a:lvl1pPr>
              <a:buClr>
                <a:srgbClr val="64C34B"/>
              </a:buCl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 userDrawn="1">
            <p:ph type="body" sz="quarter" idx="13"/>
          </p:nvPr>
        </p:nvSpPr>
        <p:spPr>
          <a:xfrm>
            <a:off x="1190170" y="266941"/>
            <a:ext cx="6763658" cy="276999"/>
          </a:xfrm>
        </p:spPr>
        <p:txBody>
          <a:bodyPr/>
          <a:lstStyle>
            <a:lvl1pPr marL="25400" indent="0" algn="ctr">
              <a:buNone/>
              <a:defRPr sz="1800" cap="all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8" name="Ellipse 17"/>
          <p:cNvSpPr/>
          <p:nvPr userDrawn="1"/>
        </p:nvSpPr>
        <p:spPr>
          <a:xfrm>
            <a:off x="7185530" y="6528218"/>
            <a:ext cx="45719" cy="45719"/>
          </a:xfrm>
          <a:prstGeom prst="ellipse">
            <a:avLst/>
          </a:prstGeom>
          <a:solidFill>
            <a:srgbClr val="64C3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7740546" y="6528218"/>
            <a:ext cx="45719" cy="45719"/>
          </a:xfrm>
          <a:prstGeom prst="ellipse">
            <a:avLst/>
          </a:prstGeom>
          <a:solidFill>
            <a:srgbClr val="64C3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r="88820"/>
          <a:stretch/>
        </p:blipFill>
        <p:spPr>
          <a:xfrm>
            <a:off x="1162739" y="6372265"/>
            <a:ext cx="925713" cy="2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9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337038" y="591979"/>
            <a:ext cx="4700954" cy="4924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 baseline="0">
                <a:latin typeface="Trade Gothic LT Std"/>
                <a:ea typeface="Trade Gothic LT Std Bold Condensed No. 20" charset="0"/>
                <a:cs typeface="Trade Gothic LT Std"/>
              </a:defRPr>
            </a:lvl1pPr>
          </a:lstStyle>
          <a:p>
            <a:pPr lvl="0"/>
            <a:r>
              <a:rPr lang="fr-FR" dirty="0" smtClean="0"/>
              <a:t>LES OBJECTIFS 2026</a:t>
            </a:r>
            <a:endParaRPr lang="fr-FR" dirty="0"/>
          </a:p>
        </p:txBody>
      </p:sp>
      <p:sp>
        <p:nvSpPr>
          <p:cNvPr id="5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337038" y="1682750"/>
            <a:ext cx="7315200" cy="37719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Trade Gothic LT Std" charset="0"/>
                <a:ea typeface="Trade Gothic LT Std" charset="0"/>
                <a:cs typeface="Trade Gothic LT Std" charset="0"/>
              </a:defRPr>
            </a:lvl1pPr>
            <a:lvl2pPr marL="457200" indent="0">
              <a:buNone/>
              <a:defRPr sz="1800" b="0" i="0">
                <a:latin typeface="Trade Gothic LT Std" charset="0"/>
                <a:ea typeface="Trade Gothic LT Std" charset="0"/>
                <a:cs typeface="Trade Gothic LT Std" charset="0"/>
              </a:defRPr>
            </a:lvl2pPr>
          </a:lstStyle>
          <a:p>
            <a:pPr lvl="0"/>
            <a:r>
              <a:rPr lang="fr-FR" dirty="0" err="1" smtClean="0"/>
              <a:t>Primi</a:t>
            </a:r>
            <a:r>
              <a:rPr lang="fr-FR" dirty="0" smtClean="0"/>
              <a:t> </a:t>
            </a:r>
            <a:r>
              <a:rPr lang="fr-FR" dirty="0" err="1" smtClean="0"/>
              <a:t>igitur</a:t>
            </a:r>
            <a:r>
              <a:rPr lang="fr-FR" dirty="0" smtClean="0"/>
              <a:t> omnium </a:t>
            </a:r>
            <a:r>
              <a:rPr lang="fr-FR" dirty="0" err="1" smtClean="0"/>
              <a:t>statuuntur</a:t>
            </a:r>
            <a:r>
              <a:rPr lang="fr-FR" dirty="0" smtClean="0"/>
              <a:t> </a:t>
            </a:r>
            <a:r>
              <a:rPr lang="fr-FR" dirty="0" err="1" smtClean="0"/>
              <a:t>Epigonus</a:t>
            </a:r>
            <a:r>
              <a:rPr lang="fr-FR" dirty="0" smtClean="0"/>
              <a:t> et </a:t>
            </a:r>
            <a:r>
              <a:rPr lang="fr-FR" dirty="0" err="1" smtClean="0"/>
              <a:t>Euse</a:t>
            </a:r>
            <a:r>
              <a:rPr lang="fr-FR" dirty="0" smtClean="0"/>
              <a:t> </a:t>
            </a:r>
            <a:r>
              <a:rPr lang="fr-FR" dirty="0" err="1" smtClean="0"/>
              <a:t>bius</a:t>
            </a:r>
            <a:r>
              <a:rPr lang="fr-FR" dirty="0" smtClean="0"/>
              <a:t> </a:t>
            </a:r>
            <a:r>
              <a:rPr lang="fr-FR" dirty="0" err="1" smtClean="0"/>
              <a:t>ob</a:t>
            </a:r>
            <a:r>
              <a:rPr lang="fr-FR" dirty="0" smtClean="0"/>
              <a:t> </a:t>
            </a:r>
            <a:r>
              <a:rPr lang="fr-FR" dirty="0" err="1" smtClean="0"/>
              <a:t>nomin</a:t>
            </a:r>
            <a:r>
              <a:rPr lang="fr-FR" dirty="0" smtClean="0"/>
              <a:t> </a:t>
            </a:r>
            <a:r>
              <a:rPr lang="fr-FR" dirty="0" err="1" smtClean="0"/>
              <a:t>um</a:t>
            </a:r>
            <a:r>
              <a:rPr lang="fr-FR" dirty="0" smtClean="0"/>
              <a:t> </a:t>
            </a:r>
            <a:r>
              <a:rPr lang="fr-FR" dirty="0" err="1" smtClean="0"/>
              <a:t>gentilitatem</a:t>
            </a:r>
            <a:r>
              <a:rPr lang="fr-FR" dirty="0" smtClean="0"/>
              <a:t> </a:t>
            </a:r>
            <a:r>
              <a:rPr lang="fr-FR" dirty="0" err="1" smtClean="0"/>
              <a:t>oppressi</a:t>
            </a:r>
            <a:r>
              <a:rPr lang="fr-FR" dirty="0" smtClean="0"/>
              <a:t>. </a:t>
            </a:r>
            <a:r>
              <a:rPr lang="fr-FR" dirty="0" err="1" smtClean="0"/>
              <a:t>Pollicitos</a:t>
            </a:r>
            <a:r>
              <a:rPr lang="fr-FR" dirty="0" smtClean="0"/>
              <a:t> </a:t>
            </a:r>
            <a:r>
              <a:rPr lang="fr-FR" dirty="0" err="1" smtClean="0"/>
              <a:t>praedi</a:t>
            </a:r>
            <a:r>
              <a:rPr lang="fr-FR" dirty="0" smtClean="0"/>
              <a:t> </a:t>
            </a:r>
            <a:r>
              <a:rPr lang="fr-FR" dirty="0" err="1" smtClean="0"/>
              <a:t>ximus</a:t>
            </a:r>
            <a:r>
              <a:rPr lang="fr-FR" dirty="0" smtClean="0"/>
              <a:t> </a:t>
            </a:r>
            <a:r>
              <a:rPr lang="fr-FR" dirty="0" err="1" smtClean="0"/>
              <a:t>enim</a:t>
            </a:r>
            <a:r>
              <a:rPr lang="fr-FR" dirty="0" smtClean="0"/>
              <a:t> Monti </a:t>
            </a:r>
            <a:r>
              <a:rPr lang="fr-FR" dirty="0" err="1" smtClean="0"/>
              <a:t>um</a:t>
            </a:r>
            <a:r>
              <a:rPr lang="fr-FR" dirty="0" smtClean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 ipso vivendi </a:t>
            </a:r>
            <a:r>
              <a:rPr lang="fr-FR" dirty="0" err="1" smtClean="0"/>
              <a:t>termino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vocabulis</a:t>
            </a:r>
            <a:r>
              <a:rPr lang="fr-FR" dirty="0" smtClean="0"/>
              <a:t> </a:t>
            </a:r>
            <a:r>
              <a:rPr lang="fr-FR" dirty="0" err="1" smtClean="0"/>
              <a:t>appellatos</a:t>
            </a:r>
            <a:r>
              <a:rPr lang="fr-FR" dirty="0" smtClean="0"/>
              <a:t> </a:t>
            </a:r>
            <a:r>
              <a:rPr lang="fr-FR" dirty="0" err="1" smtClean="0"/>
              <a:t>fabricarum</a:t>
            </a:r>
            <a:r>
              <a:rPr lang="fr-FR" dirty="0" smtClean="0"/>
              <a:t> </a:t>
            </a:r>
            <a:r>
              <a:rPr lang="fr-FR" dirty="0" err="1" smtClean="0"/>
              <a:t>culpasse</a:t>
            </a:r>
            <a:r>
              <a:rPr lang="fr-FR" dirty="0" smtClean="0"/>
              <a:t> </a:t>
            </a:r>
            <a:r>
              <a:rPr lang="fr-FR" dirty="0" err="1" smtClean="0"/>
              <a:t>tribunos</a:t>
            </a:r>
            <a:r>
              <a:rPr lang="fr-FR" dirty="0" smtClean="0"/>
              <a:t> ut </a:t>
            </a:r>
            <a:r>
              <a:rPr lang="fr-FR" dirty="0" err="1" smtClean="0"/>
              <a:t>adminicula</a:t>
            </a:r>
            <a:r>
              <a:rPr lang="fr-FR" dirty="0" smtClean="0"/>
              <a:t> </a:t>
            </a:r>
            <a:r>
              <a:rPr lang="fr-FR" dirty="0" err="1" smtClean="0"/>
              <a:t>futurae</a:t>
            </a:r>
            <a:r>
              <a:rPr lang="fr-FR" dirty="0" smtClean="0"/>
              <a:t> </a:t>
            </a:r>
            <a:r>
              <a:rPr lang="fr-FR" dirty="0" err="1" smtClean="0"/>
              <a:t>molitioni</a:t>
            </a:r>
            <a:r>
              <a:rPr lang="fr-FR" dirty="0" smtClean="0"/>
              <a:t> </a:t>
            </a:r>
            <a:r>
              <a:rPr lang="fr-FR" dirty="0" err="1" smtClean="0"/>
              <a:t>pollicitos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 smtClean="0"/>
          </a:p>
          <a:p>
            <a:pPr lvl="0"/>
            <a:r>
              <a:rPr lang="fr-FR" dirty="0" err="1" smtClean="0"/>
              <a:t>Dum</a:t>
            </a:r>
            <a:r>
              <a:rPr lang="fr-FR" dirty="0" smtClean="0"/>
              <a:t> </a:t>
            </a:r>
            <a:r>
              <a:rPr lang="fr-FR" dirty="0" err="1" smtClean="0"/>
              <a:t>haec</a:t>
            </a:r>
            <a:r>
              <a:rPr lang="fr-FR" dirty="0" smtClean="0"/>
              <a:t> in oriente </a:t>
            </a:r>
            <a:r>
              <a:rPr lang="fr-FR" dirty="0" err="1" smtClean="0"/>
              <a:t>aguntur</a:t>
            </a:r>
            <a:r>
              <a:rPr lang="fr-FR" dirty="0" smtClean="0"/>
              <a:t>, diem </a:t>
            </a:r>
            <a:r>
              <a:rPr lang="fr-FR" dirty="0" err="1" smtClean="0"/>
              <a:t>Arelate</a:t>
            </a:r>
            <a:r>
              <a:rPr lang="fr-FR" dirty="0" smtClean="0"/>
              <a:t> </a:t>
            </a:r>
            <a:r>
              <a:rPr lang="fr-FR" dirty="0" err="1" smtClean="0"/>
              <a:t>hiemem</a:t>
            </a:r>
            <a:r>
              <a:rPr lang="fr-FR" dirty="0" smtClean="0"/>
              <a:t> </a:t>
            </a:r>
            <a:r>
              <a:rPr lang="fr-FR" dirty="0" err="1" smtClean="0"/>
              <a:t>ita</a:t>
            </a:r>
            <a:r>
              <a:rPr lang="fr-FR" dirty="0" smtClean="0"/>
              <a:t> </a:t>
            </a:r>
            <a:r>
              <a:rPr lang="fr-FR" dirty="0" err="1" smtClean="0"/>
              <a:t>agens</a:t>
            </a:r>
            <a:r>
              <a:rPr lang="fr-FR" dirty="0" smtClean="0"/>
              <a:t> </a:t>
            </a:r>
            <a:r>
              <a:rPr lang="fr-FR" dirty="0" err="1" smtClean="0"/>
              <a:t>constantius</a:t>
            </a:r>
            <a:r>
              <a:rPr lang="fr-FR" dirty="0" smtClean="0"/>
              <a:t> post </a:t>
            </a:r>
            <a:r>
              <a:rPr lang="fr-FR" dirty="0" err="1" smtClean="0"/>
              <a:t>theatralis</a:t>
            </a:r>
            <a:r>
              <a:rPr lang="fr-FR" dirty="0" smtClean="0"/>
              <a:t> </a:t>
            </a:r>
            <a:r>
              <a:rPr lang="fr-FR" dirty="0" err="1" smtClean="0"/>
              <a:t>ludos</a:t>
            </a:r>
            <a:r>
              <a:rPr lang="fr-FR" dirty="0" smtClean="0"/>
              <a:t> </a:t>
            </a:r>
            <a:r>
              <a:rPr lang="fr-FR" dirty="0" err="1" smtClean="0"/>
              <a:t>atque</a:t>
            </a:r>
            <a:r>
              <a:rPr lang="fr-FR" dirty="0" smtClean="0"/>
              <a:t> </a:t>
            </a:r>
            <a:r>
              <a:rPr lang="fr-FR" dirty="0" err="1" smtClean="0"/>
              <a:t>circe</a:t>
            </a:r>
            <a:r>
              <a:rPr lang="fr-FR" dirty="0" smtClean="0"/>
              <a:t> </a:t>
            </a:r>
            <a:r>
              <a:rPr lang="fr-FR" dirty="0" err="1" smtClean="0"/>
              <a:t>inses</a:t>
            </a:r>
            <a:r>
              <a:rPr lang="fr-FR" dirty="0" smtClean="0"/>
              <a:t> </a:t>
            </a:r>
            <a:r>
              <a:rPr lang="fr-FR" dirty="0" err="1" smtClean="0"/>
              <a:t>ambitioso</a:t>
            </a:r>
            <a:r>
              <a:rPr lang="fr-FR" dirty="0" smtClean="0"/>
              <a:t> </a:t>
            </a:r>
            <a:r>
              <a:rPr lang="fr-FR" dirty="0" err="1" smtClean="0"/>
              <a:t>editos</a:t>
            </a:r>
            <a:r>
              <a:rPr lang="fr-FR" dirty="0" smtClean="0"/>
              <a:t> </a:t>
            </a:r>
            <a:r>
              <a:rPr lang="fr-FR" dirty="0" err="1" smtClean="0"/>
              <a:t>apparatu</a:t>
            </a:r>
            <a:r>
              <a:rPr lang="fr-FR" dirty="0" smtClean="0"/>
              <a:t> diem </a:t>
            </a:r>
            <a:r>
              <a:rPr lang="fr-FR" dirty="0" err="1" smtClean="0"/>
              <a:t>sextum</a:t>
            </a:r>
            <a:r>
              <a:rPr lang="fr-FR" dirty="0" smtClean="0"/>
              <a:t> </a:t>
            </a:r>
            <a:r>
              <a:rPr lang="fr-FR" dirty="0" err="1" smtClean="0"/>
              <a:t>idus</a:t>
            </a:r>
            <a:r>
              <a:rPr lang="fr-FR" dirty="0" smtClean="0"/>
              <a:t> Octobres, qui </a:t>
            </a:r>
            <a:r>
              <a:rPr lang="fr-FR" dirty="0" err="1" smtClean="0"/>
              <a:t>imperii</a:t>
            </a:r>
            <a:r>
              <a:rPr lang="fr-FR" dirty="0" smtClean="0"/>
              <a:t> </a:t>
            </a:r>
            <a:r>
              <a:rPr lang="fr-FR" dirty="0" err="1" smtClean="0"/>
              <a:t>eius</a:t>
            </a:r>
            <a:r>
              <a:rPr lang="fr-FR" dirty="0" smtClean="0"/>
              <a:t> </a:t>
            </a:r>
            <a:r>
              <a:rPr lang="fr-FR" dirty="0" err="1" smtClean="0"/>
              <a:t>annum</a:t>
            </a:r>
            <a:r>
              <a:rPr lang="fr-FR" dirty="0" smtClean="0"/>
              <a:t>. .</a:t>
            </a:r>
          </a:p>
          <a:p>
            <a:pPr lvl="0"/>
            <a:endParaRPr lang="fr-FR" dirty="0" smtClean="0"/>
          </a:p>
          <a:p>
            <a:pPr lvl="0"/>
            <a:r>
              <a:rPr lang="fr-FR" dirty="0" err="1" smtClean="0"/>
              <a:t>Fabricarum</a:t>
            </a:r>
            <a:r>
              <a:rPr lang="fr-FR" dirty="0" smtClean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 ipso vivendi </a:t>
            </a:r>
            <a:r>
              <a:rPr lang="fr-FR" dirty="0" err="1" smtClean="0"/>
              <a:t>termino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vocabulis</a:t>
            </a:r>
            <a:r>
              <a:rPr lang="fr-FR" dirty="0" smtClean="0"/>
              <a:t> </a:t>
            </a:r>
            <a:r>
              <a:rPr lang="fr-FR" dirty="0" err="1" smtClean="0"/>
              <a:t>apel</a:t>
            </a:r>
            <a:r>
              <a:rPr lang="fr-FR" dirty="0" smtClean="0"/>
              <a:t> </a:t>
            </a:r>
            <a:r>
              <a:rPr lang="fr-FR" dirty="0" err="1" smtClean="0"/>
              <a:t>illatos</a:t>
            </a:r>
            <a:r>
              <a:rPr lang="fr-FR" dirty="0" smtClean="0"/>
              <a:t> </a:t>
            </a:r>
            <a:r>
              <a:rPr lang="fr-FR" dirty="0" err="1" smtClean="0"/>
              <a:t>fabricarum</a:t>
            </a:r>
            <a:r>
              <a:rPr lang="fr-FR" dirty="0" smtClean="0"/>
              <a:t> </a:t>
            </a:r>
            <a:r>
              <a:rPr lang="fr-FR" dirty="0" err="1" smtClean="0"/>
              <a:t>culpasse</a:t>
            </a:r>
            <a:r>
              <a:rPr lang="fr-FR" dirty="0" smtClean="0"/>
              <a:t> </a:t>
            </a:r>
            <a:r>
              <a:rPr lang="fr-FR" dirty="0" err="1" smtClean="0"/>
              <a:t>tribunos</a:t>
            </a:r>
            <a:r>
              <a:rPr lang="fr-FR" dirty="0" smtClean="0"/>
              <a:t> ut </a:t>
            </a:r>
            <a:r>
              <a:rPr lang="fr-FR" dirty="0" err="1" smtClean="0"/>
              <a:t>adminicula</a:t>
            </a:r>
            <a:r>
              <a:rPr lang="fr-FR" dirty="0" smtClean="0"/>
              <a:t> </a:t>
            </a:r>
            <a:r>
              <a:rPr lang="fr-FR" dirty="0" err="1" smtClean="0"/>
              <a:t>futus</a:t>
            </a:r>
            <a:r>
              <a:rPr lang="fr-FR" dirty="0" smtClean="0"/>
              <a:t> </a:t>
            </a:r>
            <a:r>
              <a:rPr lang="fr-FR" dirty="0" err="1" smtClean="0"/>
              <a:t>mirae</a:t>
            </a:r>
            <a:r>
              <a:rPr lang="fr-FR" dirty="0" smtClean="0"/>
              <a:t> </a:t>
            </a:r>
            <a:r>
              <a:rPr lang="fr-FR" dirty="0" err="1" smtClean="0"/>
              <a:t>molitioni</a:t>
            </a:r>
            <a:r>
              <a:rPr lang="fr-FR" dirty="0" smtClean="0"/>
              <a:t>. </a:t>
            </a:r>
            <a:r>
              <a:rPr lang="fr-FR" dirty="0" err="1" smtClean="0"/>
              <a:t>Constantius</a:t>
            </a:r>
            <a:r>
              <a:rPr lang="fr-FR" dirty="0" smtClean="0"/>
              <a:t> post </a:t>
            </a:r>
            <a:r>
              <a:rPr lang="fr-FR" dirty="0" err="1" smtClean="0"/>
              <a:t>theatralis</a:t>
            </a:r>
            <a:r>
              <a:rPr lang="fr-FR" dirty="0" smtClean="0"/>
              <a:t> </a:t>
            </a:r>
            <a:r>
              <a:rPr lang="fr-FR" dirty="0" err="1" smtClean="0"/>
              <a:t>ludos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04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4" y="6095954"/>
            <a:ext cx="8280382" cy="344381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2001" y="1845734"/>
            <a:ext cx="7627974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958014" y="6261102"/>
            <a:ext cx="479020" cy="2389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rgbClr val="576065"/>
                </a:solidFill>
                <a:latin typeface="Gill Sans MT"/>
                <a:cs typeface="Gill Sans MT"/>
              </a:defRPr>
            </a:lvl1pPr>
          </a:lstStyle>
          <a:p>
            <a:fld id="{F99440A8-C201-422D-977E-28A9A9276E79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82171" y="6261101"/>
            <a:ext cx="2895600" cy="242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cap="all">
                <a:solidFill>
                  <a:srgbClr val="576065"/>
                </a:solidFill>
                <a:latin typeface="Gill Sans MT"/>
                <a:cs typeface="Gill Sans MT"/>
              </a:defRPr>
            </a:lvl1pPr>
          </a:lstStyle>
          <a:p>
            <a:pPr algn="r"/>
            <a:r>
              <a:rPr lang="fr-FR" dirty="0" smtClean="0"/>
              <a:t>titre de la présentation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03613" y="6261102"/>
            <a:ext cx="186361" cy="234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576065"/>
                </a:solidFill>
                <a:latin typeface="Gill Sans MT"/>
                <a:cs typeface="Gill Sans MT"/>
              </a:defRPr>
            </a:lvl1pPr>
          </a:lstStyle>
          <a:p>
            <a:fld id="{59894E3C-CCE6-F242-84E3-BCBDD257A1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7896821" y="6261102"/>
            <a:ext cx="118534" cy="2423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700" dirty="0" smtClean="0">
                <a:solidFill>
                  <a:schemeClr val="accent2"/>
                </a:solidFill>
                <a:latin typeface="Gill Sans MT"/>
                <a:cs typeface="Gill Sans MT"/>
              </a:rPr>
              <a:t>•</a:t>
            </a:r>
            <a:endParaRPr lang="fr-FR" sz="700" dirty="0">
              <a:solidFill>
                <a:schemeClr val="accent2"/>
              </a:solidFill>
              <a:latin typeface="Gill Sans MT"/>
              <a:cs typeface="Gill Sans MT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5559" y="343042"/>
            <a:ext cx="8244415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79692" y="6261102"/>
            <a:ext cx="118534" cy="2423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700" dirty="0" smtClean="0">
                <a:solidFill>
                  <a:schemeClr val="accent2"/>
                </a:solidFill>
                <a:latin typeface="Gill Sans MT"/>
                <a:cs typeface="Gill Sans MT"/>
              </a:rPr>
              <a:t>•</a:t>
            </a:r>
            <a:endParaRPr lang="fr-FR" sz="700" dirty="0">
              <a:solidFill>
                <a:schemeClr val="accent2"/>
              </a:solidFill>
              <a:latin typeface="Gill Sans MT"/>
              <a:cs typeface="Gill Sans M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3" y="6178397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2" y="6150419"/>
            <a:ext cx="1260000" cy="5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8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5" r:id="rId5"/>
    <p:sldLayoutId id="2147483654" r:id="rId6"/>
    <p:sldLayoutId id="2147483656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1800" kern="1200" cap="all">
          <a:solidFill>
            <a:srgbClr val="576065"/>
          </a:solidFill>
          <a:latin typeface="Gill Sans MT"/>
          <a:ea typeface="+mj-ea"/>
          <a:cs typeface="Gill Sans MT"/>
        </a:defRPr>
      </a:lvl1pPr>
    </p:titleStyle>
    <p:bodyStyle>
      <a:lvl1pPr marL="274638" indent="-249238" algn="l" defTabSz="4572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/>
        <a:buChar char="•"/>
        <a:defRPr sz="2500" kern="1200">
          <a:solidFill>
            <a:schemeClr val="accent1"/>
          </a:solidFill>
          <a:latin typeface="Gill Sans MT"/>
          <a:ea typeface="+mn-ea"/>
          <a:cs typeface="Gill Sans MT"/>
        </a:defRPr>
      </a:lvl1pPr>
      <a:lvl2pPr marL="742950" indent="-201613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kern="1200">
          <a:solidFill>
            <a:schemeClr val="accent1"/>
          </a:solidFill>
          <a:latin typeface="Gill Sans MT"/>
          <a:ea typeface="+mn-ea"/>
          <a:cs typeface="Gill Sans MT"/>
        </a:defRPr>
      </a:lvl2pPr>
      <a:lvl3pPr marL="1143000" indent="-160338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accent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52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57.png"/><Relationship Id="rId4" Type="http://schemas.openxmlformats.org/officeDocument/2006/relationships/diagramData" Target="../diagrams/data3.xml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18.jpeg"/><Relationship Id="rId12" Type="http://schemas.openxmlformats.org/officeDocument/2006/relationships/image" Target="../media/image6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63.png"/><Relationship Id="rId5" Type="http://schemas.openxmlformats.org/officeDocument/2006/relationships/image" Target="../media/image37.png"/><Relationship Id="rId10" Type="http://schemas.openxmlformats.org/officeDocument/2006/relationships/image" Target="../media/image62.jpeg"/><Relationship Id="rId4" Type="http://schemas.openxmlformats.org/officeDocument/2006/relationships/image" Target="../media/image59.png"/><Relationship Id="rId9" Type="http://schemas.openxmlformats.org/officeDocument/2006/relationships/image" Target="../media/image61.jpe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diagramDrawing" Target="../diagrams/drawing1.xml"/><Relationship Id="rId18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32.jpeg"/><Relationship Id="rId2" Type="http://schemas.openxmlformats.org/officeDocument/2006/relationships/image" Target="../media/image23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5.jpeg"/><Relationship Id="rId15" Type="http://schemas.openxmlformats.org/officeDocument/2006/relationships/image" Target="../media/image30.jpe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34.jpeg"/><Relationship Id="rId4" Type="http://schemas.openxmlformats.org/officeDocument/2006/relationships/image" Target="../media/image22.png"/><Relationship Id="rId9" Type="http://schemas.openxmlformats.org/officeDocument/2006/relationships/diagramData" Target="../diagrams/data1.xml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27.jpeg"/><Relationship Id="rId3" Type="http://schemas.openxmlformats.org/officeDocument/2006/relationships/image" Target="../media/image35.jpeg"/><Relationship Id="rId21" Type="http://schemas.openxmlformats.org/officeDocument/2006/relationships/image" Target="../media/image8.png"/><Relationship Id="rId7" Type="http://schemas.openxmlformats.org/officeDocument/2006/relationships/image" Target="../media/image39.jpeg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37.png"/><Relationship Id="rId15" Type="http://schemas.openxmlformats.org/officeDocument/2006/relationships/image" Target="../media/image24.jpeg"/><Relationship Id="rId10" Type="http://schemas.openxmlformats.org/officeDocument/2006/relationships/diagramData" Target="../diagrams/data2.xml"/><Relationship Id="rId19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28.png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26" name="Picture 2" descr="big data agri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6" y="543809"/>
            <a:ext cx="7351159" cy="3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14148" y="4872251"/>
            <a:ext cx="830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Accompagner les agriculteurs dans leur révolution numérique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22"/>
          </p:nvPr>
        </p:nvSpPr>
        <p:spPr>
          <a:xfrm>
            <a:off x="973856" y="4256698"/>
            <a:ext cx="7627974" cy="615553"/>
          </a:xfrm>
        </p:spPr>
        <p:txBody>
          <a:bodyPr/>
          <a:lstStyle/>
          <a:p>
            <a:pPr algn="ctr"/>
            <a:r>
              <a:rPr lang="fr-FR" dirty="0" smtClean="0"/>
              <a:t>Fermes LEADER NETWORK</a:t>
            </a:r>
            <a:endParaRPr lang="fr-FR" dirty="0"/>
          </a:p>
        </p:txBody>
      </p:sp>
      <p:pic>
        <p:nvPicPr>
          <p:cNvPr id="8" name="Picture 2" descr="Résultat de recherche d'images pour &quot;invivo tech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4" b="62692"/>
          <a:stretch/>
        </p:blipFill>
        <p:spPr bwMode="auto">
          <a:xfrm>
            <a:off x="185574" y="5952650"/>
            <a:ext cx="1855269" cy="6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17" y="5316650"/>
            <a:ext cx="1292739" cy="12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2451103" y="5594662"/>
            <a:ext cx="565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Carole ROCCA, Project </a:t>
            </a:r>
            <a:r>
              <a:rPr lang="fr-FR" dirty="0" err="1" smtClean="0"/>
              <a:t>Director</a:t>
            </a:r>
            <a:r>
              <a:rPr lang="fr-FR" dirty="0" smtClean="0"/>
              <a:t>, </a:t>
            </a:r>
            <a:r>
              <a:rPr lang="fr-FR" dirty="0" smtClean="0"/>
              <a:t>Union </a:t>
            </a:r>
            <a:r>
              <a:rPr lang="fr-FR" dirty="0" err="1" smtClean="0"/>
              <a:t>InVivo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2924934" y="859809"/>
            <a:ext cx="5137718" cy="1709360"/>
          </a:xfrm>
          <a:prstGeom prst="roundRect">
            <a:avLst>
              <a:gd name="adj" fmla="val 738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924934" y="4699682"/>
            <a:ext cx="5137718" cy="2002831"/>
          </a:xfrm>
          <a:prstGeom prst="roundRect">
            <a:avLst>
              <a:gd name="adj" fmla="val 738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2924934" y="2678354"/>
            <a:ext cx="5137718" cy="1907296"/>
          </a:xfrm>
          <a:prstGeom prst="roundRect">
            <a:avLst>
              <a:gd name="adj" fmla="val 7380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133" y="377967"/>
            <a:ext cx="296333" cy="276999"/>
          </a:xfrm>
        </p:spPr>
        <p:txBody>
          <a:bodyPr/>
          <a:lstStyle/>
          <a:p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Cadrage projet phase 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Animation </a:t>
            </a:r>
            <a:r>
              <a:rPr lang="fr-FR" dirty="0" err="1" smtClean="0"/>
              <a:t>tools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31" y="2814118"/>
            <a:ext cx="2111601" cy="15804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92" y="1152688"/>
            <a:ext cx="1743063" cy="13072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2343224"/>
              </p:ext>
            </p:extLst>
          </p:nvPr>
        </p:nvGraphicFramePr>
        <p:xfrm>
          <a:off x="-468573" y="714411"/>
          <a:ext cx="3866866" cy="605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64" y="1128419"/>
            <a:ext cx="1742792" cy="98000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Résultat de recherche d'images pour &quot;moo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Résultat de recherche d'images pour &quot;mooc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4" t="34730" r="30115" b="22173"/>
          <a:stretch/>
        </p:blipFill>
        <p:spPr bwMode="auto">
          <a:xfrm>
            <a:off x="3178948" y="5068056"/>
            <a:ext cx="2124076" cy="1347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5" name="Rectangle à coins arrondis 14"/>
          <p:cNvSpPr/>
          <p:nvPr/>
        </p:nvSpPr>
        <p:spPr>
          <a:xfrm>
            <a:off x="3178948" y="2814118"/>
            <a:ext cx="2524444" cy="767239"/>
          </a:xfrm>
          <a:prstGeom prst="roundRect">
            <a:avLst>
              <a:gd name="adj" fmla="val 723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400" dirty="0" smtClean="0"/>
          </a:p>
          <a:p>
            <a:pPr algn="ctr"/>
            <a:r>
              <a:rPr lang="fr-FR" sz="1400" dirty="0" smtClean="0"/>
              <a:t>Social Network</a:t>
            </a:r>
          </a:p>
          <a:p>
            <a:pPr algn="ctr"/>
            <a:endParaRPr lang="fr-FR" sz="1400" dirty="0">
              <a:solidFill>
                <a:schemeClr val="dk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178948" y="3635259"/>
            <a:ext cx="2524444" cy="767239"/>
          </a:xfrm>
          <a:prstGeom prst="roundRect">
            <a:avLst>
              <a:gd name="adj" fmla="val 723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400" dirty="0"/>
          </a:p>
          <a:p>
            <a:pPr algn="ctr"/>
            <a:r>
              <a:rPr lang="fr-FR" sz="1400" dirty="0" err="1" smtClean="0"/>
              <a:t>Developped</a:t>
            </a:r>
            <a:r>
              <a:rPr lang="fr-FR" sz="1400" dirty="0" smtClean="0"/>
              <a:t> </a:t>
            </a:r>
            <a:r>
              <a:rPr lang="fr-FR" sz="1400" dirty="0" err="1" smtClean="0"/>
              <a:t>skills</a:t>
            </a:r>
            <a:r>
              <a:rPr lang="fr-FR" sz="1400" dirty="0" smtClean="0"/>
              <a:t> </a:t>
            </a:r>
            <a:r>
              <a:rPr lang="fr-FR" sz="1400" dirty="0" err="1" smtClean="0"/>
              <a:t>tools</a:t>
            </a:r>
            <a:endParaRPr lang="fr-FR" sz="1400" dirty="0"/>
          </a:p>
          <a:p>
            <a:pPr marL="285750" indent="-285750" algn="ctr">
              <a:buFontTx/>
              <a:buChar char="-"/>
            </a:pPr>
            <a:endParaRPr lang="fr-FR" sz="1400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5782831" y="2814118"/>
            <a:ext cx="2094940" cy="319683"/>
          </a:xfrm>
          <a:prstGeom prst="roundRect">
            <a:avLst>
              <a:gd name="adj" fmla="val 723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Monitoring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387989" y="5006770"/>
            <a:ext cx="2524444" cy="1470541"/>
          </a:xfrm>
          <a:prstGeom prst="roundRect">
            <a:avLst>
              <a:gd name="adj" fmla="val 723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 err="1" smtClean="0"/>
              <a:t>Indicators</a:t>
            </a:r>
            <a:r>
              <a:rPr lang="fr-FR" sz="1200" dirty="0" smtClean="0"/>
              <a:t> Evolutions </a:t>
            </a:r>
          </a:p>
          <a:p>
            <a:pPr marL="628650" lvl="1" indent="-171450">
              <a:buFontTx/>
              <a:buChar char="-"/>
            </a:pPr>
            <a:r>
              <a:rPr lang="fr-FR" sz="1200" dirty="0" smtClean="0"/>
              <a:t>For </a:t>
            </a:r>
            <a:r>
              <a:rPr lang="fr-FR" sz="1200" dirty="0" err="1" smtClean="0"/>
              <a:t>each</a:t>
            </a:r>
            <a:r>
              <a:rPr lang="fr-FR" sz="1200" dirty="0" smtClean="0"/>
              <a:t> agriculteur</a:t>
            </a:r>
            <a:r>
              <a:rPr lang="fr-FR" sz="1200" dirty="0"/>
              <a:t>. </a:t>
            </a:r>
          </a:p>
          <a:p>
            <a:endParaRPr lang="fr-FR" sz="1200" dirty="0"/>
          </a:p>
          <a:p>
            <a:r>
              <a:rPr lang="fr-FR" sz="1200" dirty="0"/>
              <a:t>-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result</a:t>
            </a:r>
            <a:endParaRPr lang="fr-FR" sz="1200" dirty="0"/>
          </a:p>
          <a:p>
            <a:pPr marL="742950" lvl="1" indent="-285750">
              <a:buFontTx/>
              <a:buChar char="-"/>
            </a:pPr>
            <a:r>
              <a:rPr lang="fr-FR" sz="1200" dirty="0" smtClean="0"/>
              <a:t>local</a:t>
            </a:r>
            <a:endParaRPr lang="fr-FR" sz="1200" dirty="0"/>
          </a:p>
          <a:p>
            <a:pPr marL="742950" lvl="1" indent="-285750">
              <a:buFontTx/>
              <a:buChar char="-"/>
            </a:pPr>
            <a:r>
              <a:rPr lang="fr-FR" sz="1200" dirty="0"/>
              <a:t>n</a:t>
            </a:r>
            <a:r>
              <a:rPr lang="fr-FR" sz="1200" dirty="0" smtClean="0"/>
              <a:t>ational</a:t>
            </a:r>
            <a:endParaRPr lang="fr-FR" sz="1200" dirty="0"/>
          </a:p>
          <a:p>
            <a:pPr algn="ctr"/>
            <a:endParaRPr lang="fr-FR" sz="1400" dirty="0">
              <a:solidFill>
                <a:schemeClr val="dk1"/>
              </a:solidFill>
            </a:endParaRPr>
          </a:p>
        </p:txBody>
      </p:sp>
      <p:pic>
        <p:nvPicPr>
          <p:cNvPr id="29" name="Picture 2" descr="Résultat de recherche d'images pour &quot;lunette connectée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79" y="994549"/>
            <a:ext cx="1891553" cy="783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177570" y="5598599"/>
            <a:ext cx="7280270" cy="1328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0" t="29514" r="24961" b="48265"/>
          <a:stretch/>
        </p:blipFill>
        <p:spPr bwMode="auto">
          <a:xfrm>
            <a:off x="4177796" y="4570604"/>
            <a:ext cx="3441940" cy="154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26077"/>
            <a:ext cx="4886325" cy="1231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2" t="39984" r="45491" b="23595"/>
          <a:stretch/>
        </p:blipFill>
        <p:spPr bwMode="auto">
          <a:xfrm>
            <a:off x="6111142" y="702553"/>
            <a:ext cx="1586393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32B298"/>
            </a:solidFill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653" y="1290724"/>
            <a:ext cx="296333" cy="276999"/>
          </a:xfrm>
        </p:spPr>
        <p:txBody>
          <a:bodyPr/>
          <a:lstStyle/>
          <a:p>
            <a:r>
              <a:rPr lang="fr-FR" dirty="0" smtClean="0"/>
              <a:t>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1" t="40748" r="30270" b="12327"/>
          <a:stretch/>
        </p:blipFill>
        <p:spPr bwMode="auto">
          <a:xfrm>
            <a:off x="6003307" y="2826252"/>
            <a:ext cx="1621241" cy="1319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32B298"/>
            </a:solidFill>
          </a:ln>
          <a:effectLst/>
          <a:ex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24918" r="48001" b="46238"/>
          <a:stretch/>
        </p:blipFill>
        <p:spPr bwMode="auto">
          <a:xfrm>
            <a:off x="10574" y="2361894"/>
            <a:ext cx="4387813" cy="178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rganigramme : Terminateur 41"/>
          <p:cNvSpPr/>
          <p:nvPr/>
        </p:nvSpPr>
        <p:spPr>
          <a:xfrm>
            <a:off x="7313853" y="2026687"/>
            <a:ext cx="1030128" cy="402593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Calibri" panose="020F0502020204030204" pitchFamily="34" charset="0"/>
              </a:rPr>
              <a:t>Projets collaboratifs</a:t>
            </a:r>
            <a:endParaRPr lang="fr-FR" sz="900" b="1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7563" y="2879868"/>
            <a:ext cx="923543" cy="129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" dirty="0" smtClean="0">
                <a:solidFill>
                  <a:schemeClr val="tx1"/>
                </a:solidFill>
              </a:rPr>
              <a:t>MONITORING EXPLOITATION</a:t>
            </a:r>
            <a:endParaRPr lang="fr-FR" sz="400" dirty="0">
              <a:solidFill>
                <a:schemeClr val="tx1"/>
              </a:solidFill>
            </a:endParaRPr>
          </a:p>
        </p:txBody>
      </p:sp>
      <p:pic>
        <p:nvPicPr>
          <p:cNvPr id="27" name="Picture 16" descr="Résultat de recherche d'images pour &quot;picto euro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49" y="3929586"/>
            <a:ext cx="64690" cy="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Résultat de recherche d'images pour &quot;picto montr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56" y="3938729"/>
            <a:ext cx="55661" cy="5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6" t="24918" r="24717" b="71409"/>
          <a:stretch/>
        </p:blipFill>
        <p:spPr bwMode="auto">
          <a:xfrm>
            <a:off x="762372" y="2248299"/>
            <a:ext cx="2815208" cy="2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9" t="27451" r="24085" b="44114"/>
          <a:stretch/>
        </p:blipFill>
        <p:spPr bwMode="auto">
          <a:xfrm flipH="1">
            <a:off x="4295706" y="731728"/>
            <a:ext cx="266827" cy="579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à coins arrondis 37"/>
          <p:cNvSpPr/>
          <p:nvPr/>
        </p:nvSpPr>
        <p:spPr>
          <a:xfrm>
            <a:off x="2378713" y="3963129"/>
            <a:ext cx="1548535" cy="41822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Equipement</a:t>
            </a:r>
          </a:p>
          <a:p>
            <a:pPr algn="ctr"/>
            <a:r>
              <a:rPr lang="fr-FR" sz="1100" dirty="0"/>
              <a:t>services </a:t>
            </a:r>
            <a:r>
              <a:rPr lang="fr-FR" sz="1100" dirty="0" smtClean="0"/>
              <a:t>numériques</a:t>
            </a:r>
            <a:endParaRPr lang="fr-FR" sz="1100" dirty="0"/>
          </a:p>
        </p:txBody>
      </p:sp>
      <p:grpSp>
        <p:nvGrpSpPr>
          <p:cNvPr id="9" name="Groupe 8"/>
          <p:cNvGrpSpPr/>
          <p:nvPr/>
        </p:nvGrpSpPr>
        <p:grpSpPr>
          <a:xfrm>
            <a:off x="1890225" y="4464481"/>
            <a:ext cx="541054" cy="520718"/>
            <a:chOff x="506987" y="3818821"/>
            <a:chExt cx="541054" cy="575451"/>
          </a:xfrm>
          <a:solidFill>
            <a:schemeClr val="bg1"/>
          </a:solidFill>
        </p:grpSpPr>
        <p:sp>
          <p:nvSpPr>
            <p:cNvPr id="8" name="Rectangle à coins arrondis 7"/>
            <p:cNvSpPr/>
            <p:nvPr/>
          </p:nvSpPr>
          <p:spPr>
            <a:xfrm>
              <a:off x="506987" y="3818821"/>
              <a:ext cx="541054" cy="575451"/>
            </a:xfrm>
            <a:prstGeom prst="wedgeRoundRectCallout">
              <a:avLst>
                <a:gd name="adj1" fmla="val 48458"/>
                <a:gd name="adj2" fmla="val -72450"/>
                <a:gd name="adj3" fmla="val 1666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Picture 22" descr="Résultat de recherche d'images pour &quot;SMAG&quot;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00" y="3866724"/>
              <a:ext cx="472815" cy="47281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10" name="Groupe 9"/>
          <p:cNvGrpSpPr/>
          <p:nvPr/>
        </p:nvGrpSpPr>
        <p:grpSpPr>
          <a:xfrm>
            <a:off x="2514085" y="4485960"/>
            <a:ext cx="418136" cy="470846"/>
            <a:chOff x="2174607" y="3803869"/>
            <a:chExt cx="595942" cy="652099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2174607" y="3803869"/>
              <a:ext cx="595942" cy="652099"/>
            </a:xfrm>
            <a:prstGeom prst="wedgeRoundRectCallout">
              <a:avLst>
                <a:gd name="adj1" fmla="val 48458"/>
                <a:gd name="adj2" fmla="val -724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2" name="Picture 2" descr="Résultat de recherche d'images pour &quot;be api&quot;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979" y="3832750"/>
              <a:ext cx="546570" cy="5465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Rectangle à coins arrondis 59"/>
          <p:cNvSpPr/>
          <p:nvPr/>
        </p:nvSpPr>
        <p:spPr>
          <a:xfrm>
            <a:off x="2990655" y="4484260"/>
            <a:ext cx="485332" cy="472546"/>
          </a:xfrm>
          <a:prstGeom prst="wedgeRoundRectCallout">
            <a:avLst>
              <a:gd name="adj1" fmla="val 48458"/>
              <a:gd name="adj2" fmla="val -7245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48778" y="4518159"/>
            <a:ext cx="75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(…)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78743" y="328477"/>
            <a:ext cx="752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ACTION 1 – détail du plan d’action et des partenariats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2" name="Picture 20" descr="Résultat de recherche d'images pour &quot;digifermes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" y="5927304"/>
            <a:ext cx="856584" cy="40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Résultat de recherche d'images pour &quot;acta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0" y="5893147"/>
            <a:ext cx="794840" cy="415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rganigramme : Terminateur 18"/>
          <p:cNvSpPr/>
          <p:nvPr/>
        </p:nvSpPr>
        <p:spPr>
          <a:xfrm>
            <a:off x="4575350" y="1061347"/>
            <a:ext cx="1398254" cy="469962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Plateforme </a:t>
            </a:r>
          </a:p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Collaborative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16" name="Organigramme : Terminateur 15"/>
          <p:cNvSpPr/>
          <p:nvPr/>
        </p:nvSpPr>
        <p:spPr>
          <a:xfrm>
            <a:off x="6402274" y="1897286"/>
            <a:ext cx="1055907" cy="399290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dk1"/>
                </a:solidFill>
                <a:latin typeface="Calibri" panose="020F0502020204030204" pitchFamily="34" charset="0"/>
              </a:rPr>
              <a:t>Montée en compétence - Formation</a:t>
            </a:r>
          </a:p>
        </p:txBody>
      </p:sp>
      <p:sp>
        <p:nvSpPr>
          <p:cNvPr id="47" name="Organigramme : Terminateur 46"/>
          <p:cNvSpPr/>
          <p:nvPr/>
        </p:nvSpPr>
        <p:spPr>
          <a:xfrm>
            <a:off x="4449914" y="5142927"/>
            <a:ext cx="1448852" cy="483150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Evaluation de la performance</a:t>
            </a:r>
            <a:endParaRPr lang="fr-FR" sz="1400" b="1" dirty="0">
              <a:latin typeface="Calibri" panose="020F0502020204030204" pitchFamily="34" charset="0"/>
            </a:endParaRPr>
          </a:p>
        </p:txBody>
      </p:sp>
      <p:pic>
        <p:nvPicPr>
          <p:cNvPr id="58" name="Picture 24" descr="Résultat de recherche d'images pour &quot;agri sud ouest innovation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91" y="5834716"/>
            <a:ext cx="780494" cy="67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rganigramme : Terminateur 38"/>
          <p:cNvSpPr/>
          <p:nvPr/>
        </p:nvSpPr>
        <p:spPr>
          <a:xfrm>
            <a:off x="5508369" y="1701089"/>
            <a:ext cx="1030128" cy="402593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Calibri" panose="020F0502020204030204" pitchFamily="34" charset="0"/>
              </a:rPr>
              <a:t>Forum entre agriculteurs</a:t>
            </a:r>
            <a:endParaRPr lang="fr-FR" sz="900" b="1" dirty="0">
              <a:latin typeface="Calibri" panose="020F0502020204030204" pitchFamily="34" charset="0"/>
            </a:endParaRPr>
          </a:p>
        </p:txBody>
      </p:sp>
      <p:sp>
        <p:nvSpPr>
          <p:cNvPr id="40" name="Organigramme : Terminateur 39"/>
          <p:cNvSpPr/>
          <p:nvPr/>
        </p:nvSpPr>
        <p:spPr>
          <a:xfrm>
            <a:off x="5596078" y="3991479"/>
            <a:ext cx="1030128" cy="402593"/>
          </a:xfrm>
          <a:prstGeom prst="flowChartTerminator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Espace de monitoring</a:t>
            </a:r>
            <a:endParaRPr lang="fr-FR" sz="9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14" y="5998394"/>
            <a:ext cx="848957" cy="411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AutoShape 2" descr="RÃ©sultat de recherche d'images pour &quot;ide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RÃ©sultat de recherche d'images pour &quot;idele&quot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9" y="5927304"/>
            <a:ext cx="737596" cy="510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e bas 6"/>
          <p:cNvSpPr/>
          <p:nvPr/>
        </p:nvSpPr>
        <p:spPr>
          <a:xfrm flipV="1">
            <a:off x="7043787" y="4335438"/>
            <a:ext cx="378398" cy="494139"/>
          </a:xfrm>
          <a:prstGeom prst="downArrow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4" t="34730" r="30115" b="22173"/>
          <a:stretch/>
        </p:blipFill>
        <p:spPr bwMode="auto">
          <a:xfrm>
            <a:off x="7417216" y="5616760"/>
            <a:ext cx="1621669" cy="1029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389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09DF-6137-4703-ABE0-DF769D134C5C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4982171" y="6261101"/>
            <a:ext cx="2895600" cy="24237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26644" r="69674" b="17763"/>
          <a:stretch/>
        </p:blipFill>
        <p:spPr bwMode="auto">
          <a:xfrm>
            <a:off x="128057" y="104774"/>
            <a:ext cx="8777817" cy="664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2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09DF-6137-4703-ABE0-DF769D134C5C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19405" r="73353" b="50788"/>
          <a:stretch/>
        </p:blipFill>
        <p:spPr bwMode="auto">
          <a:xfrm>
            <a:off x="286248" y="87465"/>
            <a:ext cx="8293210" cy="677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5273" y="985962"/>
            <a:ext cx="3164619" cy="818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4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26" name="Picture 2" descr="big data agri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6" y="543809"/>
            <a:ext cx="7351159" cy="3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14148" y="4872251"/>
            <a:ext cx="830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Accompagner les agriculteurs dans leur révolution numérique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2" descr="Résultat de recherche d'images pour &quot;invivo tech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4" b="62692"/>
          <a:stretch/>
        </p:blipFill>
        <p:spPr bwMode="auto">
          <a:xfrm>
            <a:off x="185574" y="5952650"/>
            <a:ext cx="1855269" cy="6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17" y="5316650"/>
            <a:ext cx="1292739" cy="12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ce réservé du contenu 1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69490" y="5052415"/>
            <a:ext cx="333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Thank</a:t>
            </a:r>
            <a:r>
              <a:rPr lang="fr-FR" sz="2000" dirty="0" smtClean="0"/>
              <a:t> </a:t>
            </a:r>
            <a:r>
              <a:rPr lang="fr-FR" sz="2000" dirty="0" err="1"/>
              <a:t>y</a:t>
            </a:r>
            <a:r>
              <a:rPr lang="fr-FR" sz="2000" dirty="0" err="1" smtClean="0"/>
              <a:t>ou</a:t>
            </a:r>
            <a:r>
              <a:rPr lang="fr-FR" sz="2000" dirty="0" smtClean="0"/>
              <a:t> for </a:t>
            </a:r>
            <a:r>
              <a:rPr lang="fr-FR" sz="2000" dirty="0" err="1" smtClean="0"/>
              <a:t>your</a:t>
            </a:r>
            <a:r>
              <a:rPr lang="fr-FR" sz="2000" dirty="0" smtClean="0"/>
              <a:t> attention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817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1227901"/>
            <a:ext cx="9162854" cy="124633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08EB-6867-4857-A034-00C80C15913B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Etats Généraux de l’Alimentation, T. BLANDINIERES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InVivo</a:t>
            </a:r>
            <a:r>
              <a:rPr lang="fr-FR" dirty="0" smtClean="0"/>
              <a:t> Group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39595" y="649269"/>
            <a:ext cx="7847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" algn="ctr" defTabSz="457200" fontAlgn="auto">
              <a:spcBef>
                <a:spcPts val="0"/>
              </a:spcBef>
              <a:spcAft>
                <a:spcPts val="1200"/>
              </a:spcAft>
              <a:buClr>
                <a:srgbClr val="64C34B"/>
              </a:buClr>
            </a:pPr>
            <a:r>
              <a:rPr lang="fr-FR" sz="1400" cap="all" dirty="0" smtClean="0">
                <a:solidFill>
                  <a:srgbClr val="576065"/>
                </a:solidFill>
                <a:latin typeface="Gill Sans MT"/>
                <a:cs typeface="Gill Sans MT"/>
              </a:rPr>
              <a:t>National Union of agricultural </a:t>
            </a:r>
            <a:r>
              <a:rPr lang="fr-FR" sz="1400" cap="all" dirty="0" err="1" smtClean="0">
                <a:solidFill>
                  <a:srgbClr val="576065"/>
                </a:solidFill>
                <a:latin typeface="Gill Sans MT"/>
                <a:cs typeface="Gill Sans MT"/>
              </a:rPr>
              <a:t>cooperatives</a:t>
            </a:r>
            <a:endParaRPr lang="fr-FR" sz="1400" cap="all" dirty="0">
              <a:solidFill>
                <a:srgbClr val="576065"/>
              </a:solidFill>
              <a:latin typeface="Gill Sans MT"/>
              <a:cs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18260" y="1192371"/>
            <a:ext cx="1908000" cy="129600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30 </a:t>
            </a:r>
            <a:r>
              <a:rPr lang="fr-FR" sz="1400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LANDS</a:t>
            </a:r>
            <a:endParaRPr lang="fr-FR" sz="1400" cap="all" dirty="0">
              <a:solidFill>
                <a:srgbClr val="576065"/>
              </a:solidFill>
              <a:latin typeface="Gill Sans MT" panose="020B05020201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63290" y="1248604"/>
            <a:ext cx="1908000" cy="1075243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9 200</a:t>
            </a:r>
            <a:r>
              <a:rPr lang="fr-FR" sz="1800" b="1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 </a:t>
            </a:r>
            <a:r>
              <a:rPr lang="fr-FR" sz="1400" cap="all" dirty="0" err="1" smtClean="0">
                <a:solidFill>
                  <a:srgbClr val="576065"/>
                </a:solidFill>
                <a:latin typeface="Gill Sans MT" panose="020B0502020104020203" pitchFamily="34" charset="0"/>
              </a:rPr>
              <a:t>employees</a:t>
            </a:r>
            <a:endParaRPr lang="fr-FR" sz="1800" i="1" dirty="0">
              <a:solidFill>
                <a:srgbClr val="576065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6170" y="1345156"/>
            <a:ext cx="1908000" cy="882137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216</a:t>
            </a:r>
            <a:r>
              <a:rPr lang="fr-FR" sz="1600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 </a:t>
            </a:r>
            <a:r>
              <a:rPr lang="fr-FR" sz="1400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coopératives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45 Mds € CA</a:t>
            </a:r>
            <a:endParaRPr lang="fr-FR" sz="1400" cap="all" dirty="0">
              <a:solidFill>
                <a:srgbClr val="576065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4" name="Connecteur droit 113"/>
          <p:cNvCxnSpPr/>
          <p:nvPr/>
        </p:nvCxnSpPr>
        <p:spPr>
          <a:xfrm>
            <a:off x="4098541" y="1248604"/>
            <a:ext cx="0" cy="832823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7085083" y="1708161"/>
            <a:ext cx="0" cy="729659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743" y="3997533"/>
            <a:ext cx="184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cap="all" dirty="0" smtClean="0">
                <a:solidFill>
                  <a:srgbClr val="32B298"/>
                </a:solidFill>
                <a:latin typeface="+mj-lt"/>
              </a:rPr>
              <a:t>Agriculture</a:t>
            </a:r>
            <a:endParaRPr lang="fr-FR" sz="1600" cap="all" dirty="0">
              <a:solidFill>
                <a:srgbClr val="32B298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28763" y="4258490"/>
            <a:ext cx="184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cap="all" dirty="0" smtClean="0">
                <a:solidFill>
                  <a:srgbClr val="009BFF"/>
                </a:solidFill>
                <a:latin typeface="+mj-lt"/>
              </a:rPr>
              <a:t>Animal </a:t>
            </a:r>
          </a:p>
          <a:p>
            <a:pPr algn="ctr"/>
            <a:r>
              <a:rPr lang="fr-FR" sz="1600" cap="all" dirty="0" smtClean="0">
                <a:solidFill>
                  <a:srgbClr val="009BFF"/>
                </a:solidFill>
                <a:latin typeface="+mj-lt"/>
              </a:rPr>
              <a:t>Nutrition  AND HEALTH</a:t>
            </a:r>
            <a:endParaRPr lang="fr-FR" sz="1600" cap="all" dirty="0">
              <a:solidFill>
                <a:srgbClr val="009B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64838" y="4525900"/>
            <a:ext cx="1836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cap="all" dirty="0" err="1" smtClean="0">
                <a:solidFill>
                  <a:srgbClr val="576065"/>
                </a:solidFill>
                <a:latin typeface="+mj-lt"/>
              </a:rPr>
              <a:t>Retails</a:t>
            </a:r>
            <a:endParaRPr lang="fr-FR" sz="1600" cap="all" dirty="0">
              <a:solidFill>
                <a:srgbClr val="576065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77877" y="4294420"/>
            <a:ext cx="712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cap="all" dirty="0" err="1" smtClean="0">
                <a:solidFill>
                  <a:srgbClr val="BF348B"/>
                </a:solidFill>
                <a:latin typeface="+mj-lt"/>
              </a:rPr>
              <a:t>Wine</a:t>
            </a:r>
            <a:endParaRPr lang="fr-FR" sz="1600" cap="all" dirty="0">
              <a:solidFill>
                <a:srgbClr val="BF348B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21988" y="3954993"/>
            <a:ext cx="1869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cap="all" dirty="0" smtClean="0">
                <a:solidFill>
                  <a:srgbClr val="E94282"/>
                </a:solidFill>
                <a:latin typeface="+mj-lt"/>
              </a:rPr>
              <a:t>Food and </a:t>
            </a:r>
            <a:r>
              <a:rPr lang="fr-FR" sz="1600" cap="all" dirty="0" err="1" smtClean="0">
                <a:solidFill>
                  <a:srgbClr val="E94282"/>
                </a:solidFill>
                <a:latin typeface="+mj-lt"/>
              </a:rPr>
              <a:t>tech</a:t>
            </a:r>
            <a:r>
              <a:rPr lang="fr-FR" sz="1600" cap="all" dirty="0" smtClean="0">
                <a:solidFill>
                  <a:srgbClr val="E94282"/>
                </a:solidFill>
                <a:latin typeface="+mj-lt"/>
              </a:rPr>
              <a:t> </a:t>
            </a:r>
            <a:endParaRPr lang="fr-FR" sz="1600" cap="all" dirty="0">
              <a:solidFill>
                <a:srgbClr val="E94282"/>
              </a:solidFill>
              <a:latin typeface="+mj-lt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9569" r="74186" b="76736"/>
          <a:stretch/>
        </p:blipFill>
        <p:spPr>
          <a:xfrm>
            <a:off x="1010914" y="1248604"/>
            <a:ext cx="567625" cy="44713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0" t="10309" r="41748" b="77106"/>
          <a:stretch/>
        </p:blipFill>
        <p:spPr>
          <a:xfrm>
            <a:off x="4581427" y="1894891"/>
            <a:ext cx="602384" cy="48736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8886" r="59079" b="75065"/>
          <a:stretch/>
        </p:blipFill>
        <p:spPr>
          <a:xfrm>
            <a:off x="7978545" y="1695739"/>
            <a:ext cx="648164" cy="628108"/>
          </a:xfrm>
          <a:prstGeom prst="rect">
            <a:avLst/>
          </a:prstGeom>
        </p:spPr>
      </p:pic>
      <p:cxnSp>
        <p:nvCxnSpPr>
          <p:cNvPr id="4108" name="Connecteur en angle 4107"/>
          <p:cNvCxnSpPr/>
          <p:nvPr/>
        </p:nvCxnSpPr>
        <p:spPr>
          <a:xfrm>
            <a:off x="6137107" y="3030792"/>
            <a:ext cx="1819752" cy="744211"/>
          </a:xfrm>
          <a:prstGeom prst="bentConnector3">
            <a:avLst>
              <a:gd name="adj1" fmla="val 100249"/>
            </a:avLst>
          </a:prstGeom>
          <a:ln w="38100">
            <a:solidFill>
              <a:srgbClr val="E94282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ngle 98"/>
          <p:cNvCxnSpPr/>
          <p:nvPr/>
        </p:nvCxnSpPr>
        <p:spPr>
          <a:xfrm rot="16200000" flipH="1">
            <a:off x="5632709" y="3419255"/>
            <a:ext cx="787756" cy="622274"/>
          </a:xfrm>
          <a:prstGeom prst="bentConnector3">
            <a:avLst>
              <a:gd name="adj1" fmla="val 50000"/>
            </a:avLst>
          </a:prstGeom>
          <a:ln w="38100">
            <a:solidFill>
              <a:srgbClr val="BF348B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en angle 104"/>
          <p:cNvCxnSpPr>
            <a:stCxn id="14" idx="2"/>
          </p:cNvCxnSpPr>
          <p:nvPr/>
        </p:nvCxnSpPr>
        <p:spPr>
          <a:xfrm rot="16200000" flipH="1">
            <a:off x="4164811" y="3769659"/>
            <a:ext cx="952505" cy="97019"/>
          </a:xfrm>
          <a:prstGeom prst="bentConnector3">
            <a:avLst>
              <a:gd name="adj1" fmla="val 50000"/>
            </a:avLst>
          </a:prstGeom>
          <a:ln w="38100">
            <a:solidFill>
              <a:srgbClr val="FFD631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en angle 112"/>
          <p:cNvCxnSpPr/>
          <p:nvPr/>
        </p:nvCxnSpPr>
        <p:spPr>
          <a:xfrm rot="5400000">
            <a:off x="2581985" y="3412312"/>
            <a:ext cx="738808" cy="598018"/>
          </a:xfrm>
          <a:prstGeom prst="bentConnector3">
            <a:avLst>
              <a:gd name="adj1" fmla="val 50000"/>
            </a:avLst>
          </a:prstGeom>
          <a:ln w="38100">
            <a:solidFill>
              <a:srgbClr val="009BFF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en angle 114"/>
          <p:cNvCxnSpPr>
            <a:stCxn id="14" idx="1"/>
          </p:cNvCxnSpPr>
          <p:nvPr/>
        </p:nvCxnSpPr>
        <p:spPr>
          <a:xfrm rot="10800000" flipV="1">
            <a:off x="946360" y="3033952"/>
            <a:ext cx="2101640" cy="784215"/>
          </a:xfrm>
          <a:prstGeom prst="bentConnector3">
            <a:avLst>
              <a:gd name="adj1" fmla="val 69164"/>
            </a:avLst>
          </a:prstGeom>
          <a:ln w="38100" cap="rnd">
            <a:solidFill>
              <a:srgbClr val="32B298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rganigramme : Alternative 13"/>
          <p:cNvSpPr/>
          <p:nvPr/>
        </p:nvSpPr>
        <p:spPr>
          <a:xfrm>
            <a:off x="3048000" y="2725989"/>
            <a:ext cx="3089107" cy="615928"/>
          </a:xfrm>
          <a:prstGeom prst="flowChartAlternateProcess">
            <a:avLst/>
          </a:prstGeom>
          <a:solidFill>
            <a:srgbClr val="57606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cap="all" dirty="0">
                <a:solidFill>
                  <a:schemeClr val="bg1"/>
                </a:solidFill>
              </a:rPr>
              <a:t>5 </a:t>
            </a:r>
            <a:r>
              <a:rPr lang="fr-FR" sz="2000" b="1" cap="all" dirty="0" err="1" smtClean="0">
                <a:solidFill>
                  <a:schemeClr val="bg1"/>
                </a:solidFill>
              </a:rPr>
              <a:t>activities</a:t>
            </a:r>
            <a:endParaRPr lang="fr-FR" sz="2000" b="1" cap="all" dirty="0">
              <a:solidFill>
                <a:schemeClr val="bg1"/>
              </a:solidFill>
            </a:endParaRPr>
          </a:p>
        </p:txBody>
      </p:sp>
      <p:pic>
        <p:nvPicPr>
          <p:cNvPr id="124" name="Imag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29" y="4857847"/>
            <a:ext cx="1471901" cy="1471901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40" y="4843266"/>
            <a:ext cx="1174358" cy="11743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9" t="14590" r="25282" b="12375"/>
          <a:stretch/>
        </p:blipFill>
        <p:spPr bwMode="auto">
          <a:xfrm>
            <a:off x="6048734" y="4729525"/>
            <a:ext cx="577979" cy="90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Pictogramme Food&amp;Te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58" y="4398986"/>
            <a:ext cx="430802" cy="6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463082" y="1071656"/>
            <a:ext cx="1490550" cy="882137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cap="all" dirty="0" smtClean="0">
                <a:solidFill>
                  <a:srgbClr val="576065"/>
                </a:solidFill>
                <a:latin typeface="Gill Sans MT" panose="020B0502020104020203" pitchFamily="34" charset="0"/>
              </a:rPr>
              <a:t>350 000 </a:t>
            </a:r>
            <a:r>
              <a:rPr lang="fr-FR" sz="1400" cap="all" dirty="0" err="1" smtClean="0">
                <a:solidFill>
                  <a:srgbClr val="576065"/>
                </a:solidFill>
                <a:latin typeface="Gill Sans MT" panose="020B0502020104020203" pitchFamily="34" charset="0"/>
              </a:rPr>
              <a:t>Farmers</a:t>
            </a:r>
            <a:endParaRPr lang="fr-FR" sz="1400" cap="all" dirty="0">
              <a:solidFill>
                <a:srgbClr val="576065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2159972" y="1593381"/>
            <a:ext cx="0" cy="832823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icto éleveur CMJ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57" y="1851070"/>
            <a:ext cx="620453" cy="6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29854" y="3886316"/>
            <a:ext cx="1636761" cy="1886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2" descr="Résultat de recherche d'images pour &quot;invivo tech&quot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05" b="62692"/>
          <a:stretch/>
        </p:blipFill>
        <p:spPr bwMode="auto">
          <a:xfrm>
            <a:off x="3429397" y="109106"/>
            <a:ext cx="1147255" cy="4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1" descr="Description : signature bioline by inviv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0" y="3954992"/>
            <a:ext cx="1229128" cy="5709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5" y="4463697"/>
            <a:ext cx="1113810" cy="11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71" y="5033020"/>
            <a:ext cx="3700455" cy="1677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A digital </a:t>
            </a:r>
            <a:r>
              <a:rPr lang="fr-FR" dirty="0" err="1" smtClean="0"/>
              <a:t>strategic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05869" y="691161"/>
            <a:ext cx="8688006" cy="1683550"/>
          </a:xfrm>
          <a:prstGeom prst="roundRect">
            <a:avLst>
              <a:gd name="adj" fmla="val 625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000" dirty="0" smtClean="0"/>
              <a:t>Union of </a:t>
            </a:r>
            <a:r>
              <a:rPr lang="fr-FR" sz="2000" dirty="0" err="1" smtClean="0"/>
              <a:t>Cooperatives</a:t>
            </a:r>
            <a:endParaRPr lang="fr-FR" sz="2000" dirty="0" smtClean="0"/>
          </a:p>
          <a:p>
            <a:endParaRPr lang="fr-FR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216 </a:t>
            </a:r>
            <a:r>
              <a:rPr lang="fr-FR" sz="1600" dirty="0" err="1" smtClean="0"/>
              <a:t>Cooperatives</a:t>
            </a:r>
            <a:r>
              <a:rPr lang="fr-FR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3 000 Agricultural </a:t>
            </a:r>
            <a:r>
              <a:rPr lang="fr-FR" sz="1600" dirty="0" err="1" smtClean="0"/>
              <a:t>advisors</a:t>
            </a:r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All productions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+ 20 </a:t>
            </a:r>
            <a:r>
              <a:rPr lang="fr-FR" sz="1600" dirty="0" err="1" smtClean="0"/>
              <a:t>years</a:t>
            </a:r>
            <a:r>
              <a:rPr lang="fr-FR" sz="1600" dirty="0" smtClean="0"/>
              <a:t> of de collaboration for </a:t>
            </a:r>
            <a:r>
              <a:rPr lang="fr-FR" sz="1600" dirty="0" err="1" smtClean="0"/>
              <a:t>developping</a:t>
            </a:r>
            <a:r>
              <a:rPr lang="fr-FR" sz="1600" dirty="0" smtClean="0"/>
              <a:t> </a:t>
            </a:r>
            <a:r>
              <a:rPr lang="fr-FR" sz="1600" dirty="0" err="1" smtClean="0"/>
              <a:t>advice</a:t>
            </a:r>
            <a:endParaRPr lang="fr-FR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05869" y="3359241"/>
            <a:ext cx="8688006" cy="3199214"/>
          </a:xfrm>
          <a:prstGeom prst="roundRect">
            <a:avLst>
              <a:gd name="adj" fmla="val 3393"/>
            </a:avLst>
          </a:prstGeom>
          <a:solidFill>
            <a:srgbClr val="FFCC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fr-FR" sz="1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42057" y="4118895"/>
            <a:ext cx="3613224" cy="1050311"/>
          </a:xfrm>
          <a:prstGeom prst="roundRect">
            <a:avLst>
              <a:gd name="adj" fmla="val 8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t"/>
          <a:lstStyle/>
          <a:p>
            <a:pPr algn="r"/>
            <a:r>
              <a:rPr lang="fr-FR" sz="1400" dirty="0" smtClean="0"/>
              <a:t>	</a:t>
            </a:r>
            <a:r>
              <a:rPr lang="fr-FR" sz="1400" dirty="0"/>
              <a:t>30 000  </a:t>
            </a:r>
            <a:r>
              <a:rPr lang="fr-FR" sz="1400" dirty="0" err="1"/>
              <a:t>Farmers</a:t>
            </a:r>
            <a:endParaRPr lang="fr-FR" sz="1400" dirty="0"/>
          </a:p>
          <a:p>
            <a:pPr algn="r"/>
            <a:r>
              <a:rPr lang="fr-FR" sz="1400" dirty="0"/>
              <a:t>	Agricultural Software : productions </a:t>
            </a:r>
            <a:r>
              <a:rPr lang="fr-FR" sz="1400" dirty="0" err="1"/>
              <a:t>tracability</a:t>
            </a:r>
            <a:r>
              <a:rPr lang="fr-FR" sz="1400" dirty="0"/>
              <a:t> and </a:t>
            </a:r>
            <a:r>
              <a:rPr lang="fr-FR" sz="1400" dirty="0" err="1"/>
              <a:t>Farm</a:t>
            </a:r>
            <a:r>
              <a:rPr lang="fr-FR" sz="1400" dirty="0"/>
              <a:t> management</a:t>
            </a:r>
          </a:p>
        </p:txBody>
      </p:sp>
      <p:pic>
        <p:nvPicPr>
          <p:cNvPr id="1030" name="Picture 6" descr="Résultat de recherche d'images pour &quot;SMA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7" y="3950339"/>
            <a:ext cx="1281619" cy="1281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AutoShape 8" descr="Résultat de recherche d'images pour &quot;INZ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10" descr="Résultat de recherche d'images pour &quot;INZ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2" descr="Résultat de recherche d'images pour &quot;INZO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14" descr="Résultat de recherche d'images pour &quot;INZO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4933053" y="4161157"/>
            <a:ext cx="3756921" cy="797691"/>
          </a:xfrm>
          <a:prstGeom prst="roundRect">
            <a:avLst>
              <a:gd name="adj" fmla="val 8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t"/>
          <a:lstStyle/>
          <a:p>
            <a:pPr algn="r"/>
            <a:r>
              <a:rPr lang="fr-FR" dirty="0" smtClean="0"/>
              <a:t>	</a:t>
            </a:r>
          </a:p>
          <a:p>
            <a:pPr algn="r"/>
            <a:r>
              <a:rPr lang="fr-FR" dirty="0"/>
              <a:t>	</a:t>
            </a:r>
            <a:r>
              <a:rPr lang="fr-FR" dirty="0" err="1" smtClean="0"/>
              <a:t>incubator</a:t>
            </a:r>
            <a:endParaRPr lang="fr-FR" dirty="0" smtClean="0"/>
          </a:p>
          <a:p>
            <a:pPr algn="r"/>
            <a:r>
              <a:rPr lang="fr-FR" dirty="0"/>
              <a:t>	</a:t>
            </a: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1049" name="Picture 25" descr="C:\Users\i653340\AppData\Local\Microsoft\Windows\Temporary Internet Files\Content.Outlook\HL2XZO42\studio_agroDigital_HD_CMJN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32" y="4033504"/>
            <a:ext cx="1046608" cy="92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2" descr="Résultat de recherche d'images pour &quot;INVIVO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4" b="22636"/>
          <a:stretch/>
        </p:blipFill>
        <p:spPr bwMode="auto">
          <a:xfrm>
            <a:off x="6944932" y="425789"/>
            <a:ext cx="2048943" cy="985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958014" y="6875262"/>
            <a:ext cx="479020" cy="238958"/>
          </a:xfrm>
        </p:spPr>
        <p:txBody>
          <a:bodyPr/>
          <a:lstStyle/>
          <a:p>
            <a:fld id="{FD7109DF-6137-4703-ABE0-DF769D134C5C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982171" y="6875261"/>
            <a:ext cx="2895600" cy="242372"/>
          </a:xfrm>
        </p:spPr>
        <p:txBody>
          <a:bodyPr/>
          <a:lstStyle/>
          <a:p>
            <a:r>
              <a:rPr lang="fr-FR" smtClean="0"/>
              <a:t>titre de la présentation </a:t>
            </a:r>
            <a:endParaRPr lang="fr-FR" dirty="0"/>
          </a:p>
        </p:txBody>
      </p:sp>
      <p:sp>
        <p:nvSpPr>
          <p:cNvPr id="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03613" y="6875262"/>
            <a:ext cx="186361" cy="234872"/>
          </a:xfrm>
        </p:spPr>
        <p:txBody>
          <a:bodyPr/>
          <a:lstStyle/>
          <a:p>
            <a:fld id="{59894E3C-CCE6-F242-84E3-BCBDD257A1E1}" type="slidenum">
              <a:rPr lang="fr-FR" smtClean="0"/>
              <a:t>3</a:t>
            </a:fld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821875" y="5412632"/>
            <a:ext cx="3633406" cy="668930"/>
          </a:xfrm>
          <a:prstGeom prst="roundRect">
            <a:avLst>
              <a:gd name="adj" fmla="val 8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t"/>
          <a:lstStyle/>
          <a:p>
            <a:pPr algn="r"/>
            <a:r>
              <a:rPr lang="fr-FR" dirty="0" smtClean="0"/>
              <a:t>30 coopératives </a:t>
            </a:r>
          </a:p>
          <a:p>
            <a:pPr algn="r"/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farming</a:t>
            </a:r>
            <a:endParaRPr lang="fr-FR" dirty="0"/>
          </a:p>
        </p:txBody>
      </p:sp>
      <p:pic>
        <p:nvPicPr>
          <p:cNvPr id="38" name="Picture 22" descr="Résultat de recherche d'images pour &quot;be api agricultur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3920" r="76022" b="79214"/>
          <a:stretch/>
        </p:blipFill>
        <p:spPr bwMode="auto">
          <a:xfrm>
            <a:off x="472072" y="5352671"/>
            <a:ext cx="1825760" cy="79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" name="Rectangle à coins arrondis 38"/>
          <p:cNvSpPr/>
          <p:nvPr/>
        </p:nvSpPr>
        <p:spPr>
          <a:xfrm>
            <a:off x="4974204" y="5508251"/>
            <a:ext cx="3633406" cy="668930"/>
          </a:xfrm>
          <a:prstGeom prst="roundRect">
            <a:avLst>
              <a:gd name="adj" fmla="val 81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80000" rtlCol="0" anchor="t"/>
          <a:lstStyle/>
          <a:p>
            <a:pPr algn="r"/>
            <a:r>
              <a:rPr lang="fr-FR" dirty="0" smtClean="0"/>
              <a:t>20 coopératives </a:t>
            </a:r>
          </a:p>
          <a:p>
            <a:pPr algn="r"/>
            <a:r>
              <a:rPr lang="fr-FR" dirty="0" smtClean="0"/>
              <a:t>Digital Living </a:t>
            </a:r>
            <a:r>
              <a:rPr lang="fr-FR" dirty="0" err="1" smtClean="0"/>
              <a:t>lab</a:t>
            </a:r>
            <a:endParaRPr lang="fr-FR" dirty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116171" y="3052633"/>
            <a:ext cx="2130425" cy="613216"/>
          </a:xfrm>
          <a:prstGeom prst="round2Diag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Agro digital Pole 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38" y="5289182"/>
            <a:ext cx="1085602" cy="1068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Résultat de recherche d'images pour &quot;invivo tech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05" y="2677863"/>
            <a:ext cx="2154053" cy="9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7044856" y="2374711"/>
            <a:ext cx="1781092" cy="1575628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Image 1" descr="Description : signature bioline by inviv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59" y="2824595"/>
            <a:ext cx="1455086" cy="6758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8" name="Picture 2" descr="Résultat de recherche d'images pour &quot;invivo tech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05" b="62692"/>
          <a:stretch/>
        </p:blipFill>
        <p:spPr bwMode="auto">
          <a:xfrm>
            <a:off x="7044856" y="580997"/>
            <a:ext cx="1781092" cy="6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  <p:bldP spid="3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6171" y="5033020"/>
            <a:ext cx="3700455" cy="1677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04471" y="2405552"/>
            <a:ext cx="8185294" cy="3893572"/>
          </a:xfrm>
          <a:prstGeom prst="roundRect">
            <a:avLst>
              <a:gd name="adj" fmla="val 956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04471" y="748257"/>
            <a:ext cx="8042113" cy="1332769"/>
          </a:xfrm>
          <a:prstGeom prst="roundRect">
            <a:avLst>
              <a:gd name="adj" fmla="val 956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30018" r="66387" b="48136"/>
          <a:stretch/>
        </p:blipFill>
        <p:spPr bwMode="auto">
          <a:xfrm>
            <a:off x="6210300" y="2214709"/>
            <a:ext cx="2669038" cy="24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709" y="-9243"/>
            <a:ext cx="296333" cy="200055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309" y="2779334"/>
            <a:ext cx="8704168" cy="264687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0 </a:t>
            </a:r>
            <a:r>
              <a:rPr lang="fr-FR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manual</a:t>
            </a: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data entry </a:t>
            </a: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Interoperability</a:t>
            </a: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between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services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Monitoring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the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efficiency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of the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farm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activity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Before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and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during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the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act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Mesure the impacts on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farm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results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Developping</a:t>
            </a: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interactivity</a:t>
            </a: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Développing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proximity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network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Développing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partnershipp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+mn-cs"/>
              </a:rPr>
              <a:t> 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67564" y="6280152"/>
            <a:ext cx="479020" cy="238958"/>
          </a:xfrm>
        </p:spPr>
        <p:txBody>
          <a:bodyPr/>
          <a:lstStyle/>
          <a:p>
            <a:fld id="{87ADA302-CFC0-48C4-A771-EAAA03ED6F41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191721" y="6280151"/>
            <a:ext cx="2895600" cy="242372"/>
          </a:xfrm>
        </p:spPr>
        <p:txBody>
          <a:bodyPr/>
          <a:lstStyle/>
          <a:p>
            <a:r>
              <a:rPr lang="fr-FR" smtClean="0"/>
              <a:t>Cadrage projet phase 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13163" y="6280152"/>
            <a:ext cx="186361" cy="234872"/>
          </a:xfrm>
        </p:spPr>
        <p:txBody>
          <a:bodyPr/>
          <a:lstStyle/>
          <a:p>
            <a:fld id="{59894E3C-CCE6-F242-84E3-BCBDD257A1E1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318000" y="2403278"/>
            <a:ext cx="4091225" cy="492443"/>
          </a:xfrm>
        </p:spPr>
        <p:txBody>
          <a:bodyPr/>
          <a:lstStyle/>
          <a:p>
            <a:r>
              <a:rPr lang="fr-FR" sz="3200" dirty="0" smtClean="0"/>
              <a:t>A </a:t>
            </a:r>
            <a:r>
              <a:rPr lang="fr-FR" sz="3200" dirty="0" err="1" smtClean="0"/>
              <a:t>farm</a:t>
            </a:r>
            <a:r>
              <a:rPr lang="fr-FR" sz="3200" dirty="0" smtClean="0"/>
              <a:t> in 2025</a:t>
            </a:r>
            <a:endParaRPr lang="fr-FR" sz="3200" dirty="0"/>
          </a:p>
        </p:txBody>
      </p:sp>
      <p:sp>
        <p:nvSpPr>
          <p:cNvPr id="11" name="Espace réservé du texte 6"/>
          <p:cNvSpPr txBox="1">
            <a:spLocks/>
          </p:cNvSpPr>
          <p:nvPr/>
        </p:nvSpPr>
        <p:spPr>
          <a:xfrm>
            <a:off x="2741574" y="5686568"/>
            <a:ext cx="490029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540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None/>
              <a:defRPr sz="1800" kern="1200" cap="all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1pPr>
            <a:lvl2pPr marL="742950" indent="-201613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kern="1200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2pPr>
            <a:lvl3pPr marL="1143000" indent="-160338" algn="l" defTabSz="457200" rtl="0" eaLnBrk="1" latinLnBrk="0" hangingPunct="1">
              <a:spcBef>
                <a:spcPts val="0"/>
              </a:spcBef>
              <a:buFont typeface="Arial"/>
              <a:buChar char="•"/>
              <a:defRPr sz="1300" kern="1200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To </a:t>
            </a:r>
            <a:r>
              <a:rPr lang="fr-FR" b="1" dirty="0" err="1" smtClean="0"/>
              <a:t>rEAch</a:t>
            </a:r>
            <a:r>
              <a:rPr lang="fr-FR" b="1" dirty="0" smtClean="0"/>
              <a:t> the issues 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03253" y="6028533"/>
            <a:ext cx="2388358" cy="62743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Rentability</a:t>
            </a:r>
            <a:r>
              <a:rPr lang="fr-FR" dirty="0" smtClean="0"/>
              <a:t> </a:t>
            </a:r>
            <a:endParaRPr lang="fr-FR" dirty="0"/>
          </a:p>
          <a:p>
            <a:pPr algn="ctr"/>
            <a:r>
              <a:rPr lang="fr-FR" dirty="0" smtClean="0"/>
              <a:t>And </a:t>
            </a:r>
            <a:r>
              <a:rPr lang="fr-FR" dirty="0" err="1" smtClean="0"/>
              <a:t>Productivity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491578" y="6034674"/>
            <a:ext cx="2467970" cy="62743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Environnemental</a:t>
            </a:r>
          </a:p>
          <a:p>
            <a:pPr algn="ctr"/>
            <a:r>
              <a:rPr lang="fr-FR" dirty="0" err="1" smtClean="0"/>
              <a:t>Footprint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276339" y="6045040"/>
            <a:ext cx="2341288" cy="627436"/>
          </a:xfrm>
          <a:prstGeom prst="roundRect">
            <a:avLst/>
          </a:prstGeom>
          <a:solidFill>
            <a:srgbClr val="E9428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Societal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65472" y="337197"/>
            <a:ext cx="76601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</a:rPr>
              <a:t>The </a:t>
            </a:r>
            <a:r>
              <a:rPr lang="fr-FR" b="1" dirty="0" err="1" smtClean="0">
                <a:latin typeface="Calibri" panose="020F0502020204030204" pitchFamily="34" charset="0"/>
              </a:rPr>
              <a:t>assets</a:t>
            </a:r>
            <a:r>
              <a:rPr lang="fr-FR" b="1" dirty="0" smtClean="0">
                <a:latin typeface="Calibri" panose="020F0502020204030204" pitchFamily="34" charset="0"/>
              </a:rPr>
              <a:t> of smart services </a:t>
            </a:r>
          </a:p>
          <a:p>
            <a:endParaRPr lang="fr-FR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err="1">
                <a:latin typeface="Calibri" panose="020F0502020204030204" pitchFamily="34" charset="0"/>
              </a:rPr>
              <a:t>Improve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working</a:t>
            </a:r>
            <a:r>
              <a:rPr lang="fr-FR" dirty="0">
                <a:latin typeface="Calibri" panose="020F0502020204030204" pitchFamily="34" charset="0"/>
              </a:rPr>
              <a:t> conditions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>
                <a:latin typeface="Calibri" panose="020F0502020204030204" pitchFamily="34" charset="0"/>
              </a:rPr>
              <a:t>Save time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 err="1" smtClean="0">
                <a:latin typeface="Calibri" panose="020F0502020204030204" pitchFamily="34" charset="0"/>
              </a:rPr>
              <a:t>Anticipate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advice</a:t>
            </a:r>
            <a:r>
              <a:rPr lang="fr-FR" dirty="0" err="1">
                <a:latin typeface="Calibri" panose="020F0502020204030204" pitchFamily="34" charset="0"/>
              </a:rPr>
              <a:t>s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èche vers le bas 54"/>
          <p:cNvSpPr/>
          <p:nvPr/>
        </p:nvSpPr>
        <p:spPr>
          <a:xfrm>
            <a:off x="4723604" y="4066639"/>
            <a:ext cx="769957" cy="1135411"/>
          </a:xfrm>
          <a:prstGeom prst="downArrow">
            <a:avLst/>
          </a:prstGeom>
          <a:gradFill>
            <a:gsLst>
              <a:gs pos="0">
                <a:srgbClr val="96FB63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-349382" y="6029297"/>
            <a:ext cx="9144000" cy="774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2336974" y="4194373"/>
            <a:ext cx="769957" cy="935499"/>
          </a:xfrm>
          <a:prstGeom prst="down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8" name="Picture 2" descr="Climacons icônes mété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-109" r="39305" b="74538"/>
          <a:stretch/>
        </p:blipFill>
        <p:spPr bwMode="auto">
          <a:xfrm>
            <a:off x="858809" y="1920583"/>
            <a:ext cx="465195" cy="56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picto dron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01" y="1878922"/>
            <a:ext cx="496721" cy="4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282" y="652929"/>
            <a:ext cx="296333" cy="20005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8739" y="6844444"/>
            <a:ext cx="186361" cy="234872"/>
          </a:xfrm>
        </p:spPr>
        <p:txBody>
          <a:bodyPr/>
          <a:lstStyle/>
          <a:p>
            <a:fld id="{59894E3C-CCE6-F242-84E3-BCBDD257A1E1}" type="slidenum">
              <a:rPr lang="fr-FR" smtClean="0"/>
              <a:t>5</a:t>
            </a:fld>
            <a:endParaRPr lang="fr-FR" dirty="0"/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30018" r="66387" b="48136"/>
          <a:stretch/>
        </p:blipFill>
        <p:spPr bwMode="auto">
          <a:xfrm>
            <a:off x="492768" y="990868"/>
            <a:ext cx="1081894" cy="10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12787" y="368300"/>
            <a:ext cx="7977187" cy="276999"/>
          </a:xfrm>
        </p:spPr>
        <p:txBody>
          <a:bodyPr/>
          <a:lstStyle/>
          <a:p>
            <a:r>
              <a:rPr lang="fr-FR" dirty="0" smtClean="0"/>
              <a:t>New technologies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uses  to </a:t>
            </a:r>
            <a:r>
              <a:rPr lang="fr-FR" dirty="0" err="1" smtClean="0"/>
              <a:t>Tomorrow</a:t>
            </a:r>
            <a:r>
              <a:rPr lang="fr-FR" dirty="0" smtClean="0"/>
              <a:t> practices:</a:t>
            </a:r>
            <a:endParaRPr lang="fr-FR" dirty="0"/>
          </a:p>
        </p:txBody>
      </p:sp>
      <p:pic>
        <p:nvPicPr>
          <p:cNvPr id="1026" name="Picture 2" descr="Résultat de recherche d'images pour &quot;picto tracteur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17861" r="15108" b="24722"/>
          <a:stretch/>
        </p:blipFill>
        <p:spPr bwMode="auto">
          <a:xfrm>
            <a:off x="285481" y="1733049"/>
            <a:ext cx="564681" cy="4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통신 아이콘크기 : 벡터 아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2" t="5331" r="23071" b="77397"/>
          <a:stretch/>
        </p:blipFill>
        <p:spPr bwMode="auto">
          <a:xfrm>
            <a:off x="1581784" y="936661"/>
            <a:ext cx="697066" cy="6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2" descr="Résultat de recherche d'images pour &quot;picto cartographie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40" r="39269" b="82873"/>
          <a:stretch/>
        </p:blipFill>
        <p:spPr bwMode="auto">
          <a:xfrm>
            <a:off x="1724697" y="1596586"/>
            <a:ext cx="316250" cy="4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Résultat de recherche d'images pour &quot;picto papillon de nuit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7" y="1301082"/>
            <a:ext cx="495398" cy="4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062297389"/>
              </p:ext>
            </p:extLst>
          </p:nvPr>
        </p:nvGraphicFramePr>
        <p:xfrm>
          <a:off x="1693018" y="306077"/>
          <a:ext cx="6686560" cy="437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5" name="Picture 2" descr="Climacons icônes mété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-109" r="39305" b="74538"/>
          <a:stretch/>
        </p:blipFill>
        <p:spPr bwMode="auto">
          <a:xfrm>
            <a:off x="2232251" y="3693358"/>
            <a:ext cx="423111" cy="4557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ecteur agriculture noir et icônes agricoles fixés Banque d'images - 2286634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308" r="35836" b="1008"/>
          <a:stretch/>
        </p:blipFill>
        <p:spPr bwMode="auto">
          <a:xfrm>
            <a:off x="2520003" y="3717465"/>
            <a:ext cx="403901" cy="4316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-177570" y="6163413"/>
            <a:ext cx="8557148" cy="764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Picture 2" descr="통신 아이콘크기 : 벡터 아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2" t="5331" r="23071" b="77397"/>
          <a:stretch/>
        </p:blipFill>
        <p:spPr bwMode="auto">
          <a:xfrm>
            <a:off x="2843510" y="3708869"/>
            <a:ext cx="411609" cy="4021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ésultat de recherche d'images pour &quot;cassette vide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Résultat de recherche d'images pour &quot;cassette video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83" y="3236157"/>
            <a:ext cx="974801" cy="7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streaming&quot;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14" y="5372710"/>
            <a:ext cx="2869128" cy="9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ecision Farmi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13" y="5120347"/>
            <a:ext cx="1940761" cy="12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Flèche vers le bas 57"/>
          <p:cNvSpPr/>
          <p:nvPr/>
        </p:nvSpPr>
        <p:spPr>
          <a:xfrm>
            <a:off x="7194704" y="3860539"/>
            <a:ext cx="769957" cy="1245844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2" name="Picture 14" descr="Résultat de recherche d'images pour &quot;big data agricole&quot;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03" y="2796873"/>
            <a:ext cx="1382957" cy="9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lèche droite 48"/>
          <p:cNvSpPr/>
          <p:nvPr/>
        </p:nvSpPr>
        <p:spPr>
          <a:xfrm rot="10800000" flipH="1">
            <a:off x="1272711" y="6000491"/>
            <a:ext cx="2262785" cy="492112"/>
          </a:xfrm>
          <a:prstGeom prst="rightArrow">
            <a:avLst>
              <a:gd name="adj1" fmla="val 82037"/>
              <a:gd name="adj2" fmla="val 50000"/>
            </a:avLst>
          </a:prstGeom>
          <a:gradFill flip="none" rotWithShape="1">
            <a:gsLst>
              <a:gs pos="50000">
                <a:srgbClr val="60BB8D"/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12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1339606" y="6099844"/>
            <a:ext cx="219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Increase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benefits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Résultat de recherche d'images pour &quot;graduation regle&quot;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77" y="5452680"/>
            <a:ext cx="2437682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lèche droite 67"/>
          <p:cNvSpPr/>
          <p:nvPr/>
        </p:nvSpPr>
        <p:spPr>
          <a:xfrm rot="10800000">
            <a:off x="918502" y="5047853"/>
            <a:ext cx="2944233" cy="550744"/>
          </a:xfrm>
          <a:prstGeom prst="rightArrow">
            <a:avLst>
              <a:gd name="adj1" fmla="val 82037"/>
              <a:gd name="adj2" fmla="val 50000"/>
            </a:avLst>
          </a:prstGeom>
          <a:gradFill flip="none" rotWithShape="1">
            <a:gsLst>
              <a:gs pos="50000">
                <a:srgbClr val="60BB8D"/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50"/>
              </a:gs>
            </a:gsLst>
            <a:lin ang="12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91271" y="5023447"/>
            <a:ext cx="251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Decrease</a:t>
            </a:r>
            <a:r>
              <a:rPr lang="fr-FR" b="1" dirty="0" smtClean="0">
                <a:solidFill>
                  <a:schemeClr val="bg1"/>
                </a:solidFill>
              </a:rPr>
              <a:t> the </a:t>
            </a:r>
            <a:r>
              <a:rPr lang="fr-FR" b="1" dirty="0" err="1" smtClean="0">
                <a:solidFill>
                  <a:schemeClr val="bg1"/>
                </a:solidFill>
              </a:rPr>
              <a:t>cost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98450" y="2148924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32B298"/>
                </a:solidFill>
              </a:rPr>
              <a:t>Data transfert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tractor</a:t>
            </a:r>
            <a:r>
              <a:rPr lang="fr-FR" sz="1400" dirty="0" smtClean="0"/>
              <a:t> to desk</a:t>
            </a:r>
            <a:endParaRPr lang="fr-FR" sz="14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8409648" y="2101261"/>
            <a:ext cx="59377" cy="3526971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840508" y="2101261"/>
            <a:ext cx="35626" cy="3526971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Résultat de recherche d'images pour &quot;picto confo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39" y="1707748"/>
            <a:ext cx="444824" cy="4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ésultat de recherche d'images pour &quot;picto environnemen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92" y="1709808"/>
            <a:ext cx="416547" cy="4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ésultat de recherche d'images pour &quot;picto euro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82" y="1678561"/>
            <a:ext cx="430217" cy="4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ésultat de recherche d'images pour &quot;picto montr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02" y="1684379"/>
            <a:ext cx="406998" cy="4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7202042" y="2088850"/>
            <a:ext cx="35626" cy="3526971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9083" y="2462782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32B298"/>
                </a:solidFill>
              </a:rPr>
              <a:t>Weather</a:t>
            </a:r>
            <a:r>
              <a:rPr lang="fr-FR" sz="1400" b="1" dirty="0" smtClean="0">
                <a:solidFill>
                  <a:srgbClr val="32B298"/>
                </a:solidFill>
              </a:rPr>
              <a:t> station</a:t>
            </a:r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fr-FR" sz="1400" b="1" dirty="0" err="1" smtClean="0">
                <a:sym typeface="Wingdings" panose="05000000000000000000" pitchFamily="2" charset="2"/>
              </a:rPr>
              <a:t>dynamics</a:t>
            </a:r>
            <a:r>
              <a:rPr lang="fr-FR" sz="1400" b="1" dirty="0" smtClean="0">
                <a:sym typeface="Wingdings" panose="05000000000000000000" pitchFamily="2" charset="2"/>
              </a:rPr>
              <a:t> and </a:t>
            </a:r>
            <a:r>
              <a:rPr lang="fr-FR" sz="1400" b="1" dirty="0" err="1" smtClean="0">
                <a:sym typeface="Wingdings" panose="05000000000000000000" pitchFamily="2" charset="2"/>
              </a:rPr>
              <a:t>predictives</a:t>
            </a:r>
            <a:r>
              <a:rPr lang="fr-FR" sz="1400" b="1" dirty="0" smtClean="0">
                <a:sym typeface="Wingdings" panose="05000000000000000000" pitchFamily="2" charset="2"/>
              </a:rPr>
              <a:t> </a:t>
            </a:r>
            <a:r>
              <a:rPr lang="fr-FR" sz="1400" b="1" dirty="0" err="1" smtClean="0">
                <a:sym typeface="Wingdings" panose="05000000000000000000" pitchFamily="2" charset="2"/>
              </a:rPr>
              <a:t>models</a:t>
            </a:r>
            <a:endParaRPr lang="fr-FR" sz="1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542861" y="2952759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err="1" smtClean="0">
                <a:sym typeface="Wingdings" panose="05000000000000000000" pitchFamily="2" charset="2"/>
              </a:rPr>
              <a:t>Nitrogen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143184" y="3057936"/>
            <a:ext cx="660116" cy="21159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200" dirty="0"/>
              <a:t>138€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08079" y="2697811"/>
            <a:ext cx="477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FR" dirty="0" smtClean="0"/>
              <a:t>30</a:t>
            </a:r>
            <a:r>
              <a:rPr lang="fr-FR" dirty="0"/>
              <a:t>€</a:t>
            </a:r>
          </a:p>
        </p:txBody>
      </p:sp>
      <p:pic>
        <p:nvPicPr>
          <p:cNvPr id="2050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8507990" y="2639070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1559778" y="2714198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err="1" smtClean="0">
                <a:sym typeface="Wingdings" panose="05000000000000000000" pitchFamily="2" charset="2"/>
              </a:rPr>
              <a:t>Seeds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140620" y="2760859"/>
            <a:ext cx="662680" cy="2049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200" dirty="0"/>
              <a:t>166€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439611" y="3018825"/>
            <a:ext cx="53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FR" sz="1200" dirty="0" smtClean="0"/>
              <a:t>75€</a:t>
            </a:r>
            <a:endParaRPr lang="fr-FR" sz="1200" dirty="0"/>
          </a:p>
        </p:txBody>
      </p:sp>
      <p:pic>
        <p:nvPicPr>
          <p:cNvPr id="31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7312710" y="2965759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1497586" y="4487489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ym typeface="Wingdings" panose="05000000000000000000" pitchFamily="2" charset="2"/>
              </a:rPr>
              <a:t>Win of time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06444" y="3910035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32B298"/>
                </a:solidFill>
              </a:rPr>
              <a:t>Connected</a:t>
            </a:r>
            <a:r>
              <a:rPr lang="fr-FR" sz="1400" b="1" dirty="0" smtClean="0">
                <a:solidFill>
                  <a:srgbClr val="32B298"/>
                </a:solidFill>
              </a:rPr>
              <a:t> </a:t>
            </a:r>
            <a:r>
              <a:rPr lang="fr-FR" sz="1400" b="1" dirty="0" err="1" smtClean="0">
                <a:solidFill>
                  <a:srgbClr val="32B298"/>
                </a:solidFill>
              </a:rPr>
              <a:t>trap</a:t>
            </a:r>
            <a:r>
              <a:rPr lang="fr-FR" sz="1400" dirty="0" smtClean="0">
                <a:sym typeface="Wingdings" panose="05000000000000000000" pitchFamily="2" charset="2"/>
              </a:rPr>
              <a:t> </a:t>
            </a:r>
            <a:r>
              <a:rPr lang="fr-FR" sz="1400" b="1" dirty="0" smtClean="0">
                <a:sym typeface="Wingdings" panose="05000000000000000000" pitchFamily="2" charset="2"/>
              </a:rPr>
              <a:t>Bio-control </a:t>
            </a:r>
            <a:r>
              <a:rPr lang="fr-FR" sz="1400" b="1" dirty="0" err="1" smtClean="0">
                <a:sym typeface="Wingdings" panose="05000000000000000000" pitchFamily="2" charset="2"/>
              </a:rPr>
              <a:t>efficiency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481537" y="4179712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err="1" smtClean="0">
                <a:sym typeface="Wingdings" panose="05000000000000000000" pitchFamily="2" charset="2"/>
              </a:rPr>
              <a:t>Anticipate</a:t>
            </a:r>
            <a:r>
              <a:rPr lang="fr-FR" sz="1400" dirty="0" smtClean="0">
                <a:sym typeface="Wingdings" panose="05000000000000000000" pitchFamily="2" charset="2"/>
              </a:rPr>
              <a:t> and </a:t>
            </a:r>
            <a:r>
              <a:rPr lang="fr-FR" sz="1400" dirty="0" err="1" smtClean="0">
                <a:sym typeface="Wingdings" panose="05000000000000000000" pitchFamily="2" charset="2"/>
              </a:rPr>
              <a:t>reduce</a:t>
            </a:r>
            <a:r>
              <a:rPr lang="fr-FR" sz="1400" dirty="0" smtClean="0">
                <a:sym typeface="Wingdings" panose="05000000000000000000" pitchFamily="2" charset="2"/>
              </a:rPr>
              <a:t> pesticides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6451521" y="4025823"/>
            <a:ext cx="433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FR" sz="1200" dirty="0" smtClean="0"/>
              <a:t>45€</a:t>
            </a:r>
            <a:endParaRPr lang="fr-FR" sz="1200" dirty="0"/>
          </a:p>
        </p:txBody>
      </p:sp>
      <p:pic>
        <p:nvPicPr>
          <p:cNvPr id="37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7281500" y="4130374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8491084" y="4099596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7312710" y="2135212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1509947" y="5109240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err="1" smtClean="0">
                <a:sym typeface="Wingdings" panose="05000000000000000000" pitchFamily="2" charset="2"/>
              </a:rPr>
              <a:t>Weeding</a:t>
            </a:r>
            <a:endParaRPr lang="fr-FR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5037981" y="4807644"/>
            <a:ext cx="662680" cy="19918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60€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451521" y="4753348"/>
            <a:ext cx="56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FR" sz="1200" dirty="0" smtClean="0"/>
              <a:t>60</a:t>
            </a:r>
            <a:r>
              <a:rPr lang="fr-FR" sz="1200" dirty="0"/>
              <a:t>€</a:t>
            </a:r>
          </a:p>
        </p:txBody>
      </p:sp>
      <p:pic>
        <p:nvPicPr>
          <p:cNvPr id="46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8507990" y="4969359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8506133" y="3387973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7943049" y="5003858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7927503" y="4449389"/>
            <a:ext cx="395890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picto tracteur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17861" r="15108" b="24722"/>
          <a:stretch/>
        </p:blipFill>
        <p:spPr bwMode="auto">
          <a:xfrm>
            <a:off x="133769" y="1990002"/>
            <a:ext cx="564681" cy="4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Connecteur droit 93"/>
          <p:cNvCxnSpPr/>
          <p:nvPr/>
        </p:nvCxnSpPr>
        <p:spPr>
          <a:xfrm>
            <a:off x="8934505" y="2101260"/>
            <a:ext cx="35626" cy="3526971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ésultat de recherche d'images pour &quot;picto papillon de nuit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" y="3767712"/>
            <a:ext cx="495398" cy="4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12809757"/>
              </p:ext>
            </p:extLst>
          </p:nvPr>
        </p:nvGraphicFramePr>
        <p:xfrm>
          <a:off x="633289" y="733799"/>
          <a:ext cx="6819122" cy="92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Rectangle à coins arrondis 18"/>
          <p:cNvSpPr/>
          <p:nvPr/>
        </p:nvSpPr>
        <p:spPr>
          <a:xfrm>
            <a:off x="4772758" y="1609414"/>
            <a:ext cx="1181100" cy="490185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Charges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€/</a:t>
            </a:r>
            <a:r>
              <a:rPr lang="fr-FR" sz="1400" dirty="0" smtClean="0">
                <a:solidFill>
                  <a:schemeClr val="bg1"/>
                </a:solidFill>
              </a:rPr>
              <a:t>ha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76" name="Picture 4" descr="Résultat de recherche d'images pour &quot;picto drone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5" y="4598034"/>
            <a:ext cx="496721" cy="4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통신 아이콘크기 : 벡터 아트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6" t="8548" r="26827" b="80495"/>
          <a:stretch/>
        </p:blipFill>
        <p:spPr bwMode="auto">
          <a:xfrm>
            <a:off x="142880" y="4668367"/>
            <a:ext cx="317955" cy="3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limacons icônes météo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-109" r="39305" b="74538"/>
          <a:stretch/>
        </p:blipFill>
        <p:spPr bwMode="auto">
          <a:xfrm>
            <a:off x="156086" y="2360607"/>
            <a:ext cx="399815" cy="4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692383" y="4805958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rgbClr val="32B298"/>
                </a:solidFill>
              </a:rPr>
              <a:t>Proxydetection</a:t>
            </a:r>
            <a:r>
              <a:rPr lang="fr-FR" sz="1400" b="1" dirty="0">
                <a:solidFill>
                  <a:srgbClr val="32B298"/>
                </a:solidFill>
              </a:rPr>
              <a:t>/</a:t>
            </a:r>
            <a:r>
              <a:rPr lang="fr-FR" sz="1400" b="1" dirty="0" err="1">
                <a:solidFill>
                  <a:srgbClr val="32B298"/>
                </a:solidFill>
              </a:rPr>
              <a:t>teledetection</a:t>
            </a:r>
            <a:r>
              <a:rPr lang="fr-FR" sz="1400" dirty="0" smtClean="0"/>
              <a:t> (+</a:t>
            </a:r>
            <a:r>
              <a:rPr lang="fr-FR" sz="1400" b="1" dirty="0" smtClean="0">
                <a:solidFill>
                  <a:srgbClr val="32B298"/>
                </a:solidFill>
              </a:rPr>
              <a:t>robots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83" name="ZoneTexte 82"/>
          <p:cNvSpPr txBox="1"/>
          <p:nvPr/>
        </p:nvSpPr>
        <p:spPr>
          <a:xfrm>
            <a:off x="5040545" y="4051512"/>
            <a:ext cx="660116" cy="21159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200" dirty="0" smtClean="0"/>
              <a:t>-&gt; 45€</a:t>
            </a:r>
            <a:endParaRPr lang="fr-FR" sz="1200" dirty="0"/>
          </a:p>
        </p:txBody>
      </p:sp>
      <p:sp>
        <p:nvSpPr>
          <p:cNvPr id="86" name="ZoneTexte 85"/>
          <p:cNvSpPr txBox="1"/>
          <p:nvPr/>
        </p:nvSpPr>
        <p:spPr>
          <a:xfrm>
            <a:off x="6447780" y="3525247"/>
            <a:ext cx="4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/>
            </a:lvl1pPr>
          </a:lstStyle>
          <a:p>
            <a:r>
              <a:rPr lang="fr-FR" sz="1200" dirty="0" smtClean="0"/>
              <a:t>60</a:t>
            </a:r>
            <a:r>
              <a:rPr lang="fr-FR" sz="1200" dirty="0"/>
              <a:t>€</a:t>
            </a:r>
          </a:p>
        </p:txBody>
      </p:sp>
      <p:pic>
        <p:nvPicPr>
          <p:cNvPr id="87" name="Picture 2" descr="Résultat de recherche d'images pour &quot;picto cartographie&quot;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40" r="39269" b="82873"/>
          <a:stretch/>
        </p:blipFill>
        <p:spPr bwMode="auto">
          <a:xfrm>
            <a:off x="174730" y="3195192"/>
            <a:ext cx="316250" cy="4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ZoneTexte 87"/>
          <p:cNvSpPr txBox="1"/>
          <p:nvPr/>
        </p:nvSpPr>
        <p:spPr>
          <a:xfrm>
            <a:off x="678542" y="3249707"/>
            <a:ext cx="330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400" b="1" dirty="0">
                <a:solidFill>
                  <a:srgbClr val="32B298"/>
                </a:solidFill>
              </a:rPr>
              <a:t>Variable rate Application capability</a:t>
            </a:r>
            <a:endParaRPr lang="fr-FR" sz="1400" b="1" dirty="0">
              <a:solidFill>
                <a:srgbClr val="32B298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574817" y="3509859"/>
            <a:ext cx="453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sz="1400" dirty="0" err="1" smtClean="0">
                <a:sym typeface="Wingdings" panose="05000000000000000000" pitchFamily="2" charset="2"/>
              </a:rPr>
              <a:t>Soil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sz="1400" dirty="0" err="1" smtClean="0">
                <a:sym typeface="Wingdings" panose="05000000000000000000" pitchFamily="2" charset="2"/>
              </a:rPr>
              <a:t>fertility</a:t>
            </a:r>
            <a:endParaRPr lang="fr-FR" sz="1400" dirty="0"/>
          </a:p>
        </p:txBody>
      </p:sp>
      <p:sp>
        <p:nvSpPr>
          <p:cNvPr id="55" name="Rectangle à coins arrondis 54"/>
          <p:cNvSpPr/>
          <p:nvPr/>
        </p:nvSpPr>
        <p:spPr>
          <a:xfrm>
            <a:off x="5925004" y="5768194"/>
            <a:ext cx="3054815" cy="618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185930" y="5882701"/>
            <a:ext cx="4681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dirty="0" err="1" smtClean="0"/>
              <a:t>Benefices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without</a:t>
            </a:r>
            <a:r>
              <a:rPr lang="fr-FR" sz="1400" dirty="0" smtClean="0"/>
              <a:t> </a:t>
            </a:r>
            <a:r>
              <a:rPr lang="fr-FR" sz="1400" dirty="0" err="1" smtClean="0"/>
              <a:t>cost</a:t>
            </a:r>
            <a:r>
              <a:rPr lang="fr-FR" sz="1400" dirty="0" smtClean="0"/>
              <a:t> services)</a:t>
            </a:r>
            <a:endParaRPr lang="fr-FR" sz="1400" dirty="0"/>
          </a:p>
        </p:txBody>
      </p:sp>
      <p:sp>
        <p:nvSpPr>
          <p:cNvPr id="57" name="ZoneTexte 56"/>
          <p:cNvSpPr txBox="1"/>
          <p:nvPr/>
        </p:nvSpPr>
        <p:spPr>
          <a:xfrm>
            <a:off x="6116795" y="5891364"/>
            <a:ext cx="146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</a:rPr>
              <a:t>+200 €</a:t>
            </a:r>
            <a:r>
              <a:rPr lang="fr-FR" b="1" dirty="0">
                <a:solidFill>
                  <a:schemeClr val="bg1"/>
                </a:solidFill>
              </a:rPr>
              <a:t>/ha</a:t>
            </a:r>
          </a:p>
        </p:txBody>
      </p:sp>
      <p:pic>
        <p:nvPicPr>
          <p:cNvPr id="58" name="Picture 2" descr="Picto Valider et Supprim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16992" r="15221" b="57992"/>
          <a:stretch/>
        </p:blipFill>
        <p:spPr bwMode="auto">
          <a:xfrm>
            <a:off x="8624418" y="5927608"/>
            <a:ext cx="272254" cy="2795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èche droite 58"/>
          <p:cNvSpPr/>
          <p:nvPr/>
        </p:nvSpPr>
        <p:spPr>
          <a:xfrm>
            <a:off x="4589190" y="5877997"/>
            <a:ext cx="1348295" cy="39484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7128054" y="5898972"/>
            <a:ext cx="152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fr-FR" b="1" dirty="0" smtClean="0">
                <a:solidFill>
                  <a:schemeClr val="bg1"/>
                </a:solidFill>
              </a:rPr>
              <a:t>-30% inputs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154589" y="3168984"/>
            <a:ext cx="2931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6146420" y="2863309"/>
            <a:ext cx="2931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6077037" y="3663747"/>
            <a:ext cx="2931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6107321" y="4179712"/>
            <a:ext cx="2931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6044123" y="4969359"/>
            <a:ext cx="2931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image001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7" t="37993" r="35620" b="38291"/>
          <a:stretch/>
        </p:blipFill>
        <p:spPr bwMode="auto">
          <a:xfrm>
            <a:off x="7465720" y="645299"/>
            <a:ext cx="516579" cy="86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I653340\AppData\Local\Microsoft\Windows\Temporary Internet Files\Content.Outlook\S58PI2SK\Agriscan-roug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3" y="6207126"/>
            <a:ext cx="1163935" cy="58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48" name="Image 204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2360"/>
          <a:stretch/>
        </p:blipFill>
        <p:spPr>
          <a:xfrm>
            <a:off x="1516441" y="6246407"/>
            <a:ext cx="972890" cy="581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Espace réservé du texte 6"/>
          <p:cNvSpPr txBox="1">
            <a:spLocks/>
          </p:cNvSpPr>
          <p:nvPr/>
        </p:nvSpPr>
        <p:spPr>
          <a:xfrm>
            <a:off x="750792" y="368300"/>
            <a:ext cx="79771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540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None/>
              <a:defRPr sz="1800" kern="1200" cap="all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1pPr>
            <a:lvl2pPr marL="742950" indent="-201613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kern="1200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2pPr>
            <a:lvl3pPr marL="1143000" indent="-160338" algn="l" defTabSz="457200" rtl="0" eaLnBrk="1" latinLnBrk="0" hangingPunct="1">
              <a:spcBef>
                <a:spcPts val="0"/>
              </a:spcBef>
              <a:buFont typeface="Arial"/>
              <a:buChar char="•"/>
              <a:defRPr sz="1300" kern="1200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New technologies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uses  to </a:t>
            </a:r>
            <a:r>
              <a:rPr lang="fr-FR" dirty="0" err="1" smtClean="0"/>
              <a:t>Tomorrow</a:t>
            </a:r>
            <a:r>
              <a:rPr lang="fr-FR" dirty="0" smtClean="0"/>
              <a:t> practices: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2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6171" y="5033020"/>
            <a:ext cx="3700455" cy="1677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Résultat de recherche d'images pour &quot;be ap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49" y="92373"/>
            <a:ext cx="1196704" cy="11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26769" y="382948"/>
            <a:ext cx="8288938" cy="307777"/>
          </a:xfrm>
        </p:spPr>
        <p:txBody>
          <a:bodyPr/>
          <a:lstStyle/>
          <a:p>
            <a:r>
              <a:rPr lang="fr-FR" sz="2000" dirty="0" err="1" smtClean="0">
                <a:solidFill>
                  <a:srgbClr val="FF5000"/>
                </a:solidFill>
              </a:rPr>
              <a:t>Precision</a:t>
            </a:r>
            <a:r>
              <a:rPr lang="fr-FR" sz="2000" dirty="0" smtClean="0">
                <a:solidFill>
                  <a:srgbClr val="FF5000"/>
                </a:solidFill>
              </a:rPr>
              <a:t> </a:t>
            </a:r>
            <a:r>
              <a:rPr lang="fr-FR" sz="2000" dirty="0" err="1" smtClean="0">
                <a:solidFill>
                  <a:srgbClr val="FF5000"/>
                </a:solidFill>
              </a:rPr>
              <a:t>farming</a:t>
            </a:r>
            <a:r>
              <a:rPr lang="fr-FR" sz="2000" dirty="0" smtClean="0">
                <a:solidFill>
                  <a:srgbClr val="FF5000"/>
                </a:solidFill>
              </a:rPr>
              <a:t> : </a:t>
            </a:r>
            <a:r>
              <a:rPr lang="fr-FR" sz="2000" dirty="0" err="1" smtClean="0">
                <a:solidFill>
                  <a:srgbClr val="FF5000"/>
                </a:solidFill>
              </a:rPr>
              <a:t>elements</a:t>
            </a:r>
            <a:r>
              <a:rPr lang="fr-FR" sz="2000" dirty="0" smtClean="0">
                <a:solidFill>
                  <a:srgbClr val="FF5000"/>
                </a:solidFill>
              </a:rPr>
              <a:t> of </a:t>
            </a:r>
            <a:r>
              <a:rPr lang="fr-FR" sz="2000" dirty="0" err="1" smtClean="0">
                <a:solidFill>
                  <a:srgbClr val="FF5000"/>
                </a:solidFill>
              </a:rPr>
              <a:t>interest</a:t>
            </a:r>
            <a:endParaRPr lang="fr-FR" sz="2000" dirty="0" smtClean="0">
              <a:solidFill>
                <a:srgbClr val="FF5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73095" y="1117799"/>
            <a:ext cx="807616" cy="0"/>
          </a:xfrm>
          <a:prstGeom prst="line">
            <a:avLst/>
          </a:prstGeom>
          <a:ln>
            <a:solidFill>
              <a:srgbClr val="FFD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" y="923822"/>
            <a:ext cx="1354081" cy="18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i150270\AppData\Local\Microsoft\Windows\INetCache\Content.Outlook\Y71SNUF8\carte pH be A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3" y="1443577"/>
            <a:ext cx="1594341" cy="21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6"/>
          <a:stretch/>
        </p:blipFill>
        <p:spPr>
          <a:xfrm>
            <a:off x="2568405" y="1443577"/>
            <a:ext cx="2946569" cy="2580196"/>
          </a:xfrm>
          <a:prstGeom prst="rect">
            <a:avLst/>
          </a:prstGeom>
        </p:spPr>
      </p:pic>
      <p:sp>
        <p:nvSpPr>
          <p:cNvPr id="10" name="Accolade fermante 9"/>
          <p:cNvSpPr/>
          <p:nvPr/>
        </p:nvSpPr>
        <p:spPr>
          <a:xfrm rot="16200000">
            <a:off x="3880461" y="820511"/>
            <a:ext cx="177800" cy="862378"/>
          </a:xfrm>
          <a:prstGeom prst="rightBrace">
            <a:avLst/>
          </a:prstGeom>
          <a:ln w="31750">
            <a:solidFill>
              <a:srgbClr val="FF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556488" y="904572"/>
            <a:ext cx="844062" cy="298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5000"/>
                </a:solidFill>
              </a:rPr>
              <a:t>70 u</a:t>
            </a:r>
            <a:endParaRPr lang="fr-FR" sz="1400" b="1" dirty="0">
              <a:solidFill>
                <a:srgbClr val="FF5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9" t="16552" r="-2103" b="16552"/>
          <a:stretch/>
        </p:blipFill>
        <p:spPr bwMode="auto">
          <a:xfrm>
            <a:off x="5772150" y="1384146"/>
            <a:ext cx="2676881" cy="268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016487" y="774596"/>
            <a:ext cx="844062" cy="298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5000"/>
                </a:solidFill>
              </a:rPr>
              <a:t>20 %</a:t>
            </a:r>
            <a:endParaRPr lang="fr-FR" sz="1400" b="1" dirty="0">
              <a:solidFill>
                <a:srgbClr val="FF5000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 rot="16200000">
            <a:off x="7277783" y="666569"/>
            <a:ext cx="177800" cy="1157654"/>
          </a:xfrm>
          <a:prstGeom prst="rightBrace">
            <a:avLst/>
          </a:prstGeom>
          <a:ln w="31750">
            <a:solidFill>
              <a:srgbClr val="FF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615644" y="4369981"/>
            <a:ext cx="8243579" cy="1692052"/>
          </a:xfrm>
          <a:prstGeom prst="rect">
            <a:avLst/>
          </a:prstGeom>
        </p:spPr>
        <p:txBody>
          <a:bodyPr/>
          <a:lstStyle>
            <a:lvl1pPr marL="274638" indent="-249238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500" kern="1200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1pPr>
            <a:lvl2pPr marL="742950" indent="-201613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2pPr>
            <a:lvl3pPr marL="1143000" indent="-160338" algn="l" defTabSz="457200" rtl="0" eaLnBrk="1" latinLnBrk="0" hangingPunct="1"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accent1"/>
                </a:solidFill>
                <a:latin typeface="Gill Sans MT"/>
                <a:ea typeface="+mn-ea"/>
                <a:cs typeface="Gill Sans MT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0">
              <a:buFont typeface="Arial"/>
              <a:buNone/>
            </a:pPr>
            <a:r>
              <a:rPr lang="fr-FR" sz="1600" b="1" dirty="0" smtClean="0">
                <a:solidFill>
                  <a:srgbClr val="78BE20"/>
                </a:solidFill>
                <a:latin typeface="Trade Gothic LT Std" charset="0"/>
                <a:ea typeface="Trade Gothic LT Std" charset="0"/>
                <a:cs typeface="Trade Gothic LT Std" charset="0"/>
              </a:rPr>
              <a:t>IMPACT ON THE PESTICIDES USE </a:t>
            </a:r>
          </a:p>
          <a:p>
            <a:r>
              <a:rPr lang="fr-FR" sz="1600" b="1" dirty="0" smtClean="0">
                <a:solidFill>
                  <a:srgbClr val="78BE20"/>
                </a:solidFill>
                <a:latin typeface="Trade Gothic LT Std" charset="0"/>
                <a:ea typeface="Trade Gothic LT Std" charset="0"/>
                <a:cs typeface="Trade Gothic LT Std" charset="0"/>
              </a:rPr>
              <a:t>WEEDING:</a:t>
            </a:r>
            <a:r>
              <a:rPr lang="fr-FR" sz="1600" dirty="0" smtClean="0"/>
              <a:t> - 30 à - 70 %</a:t>
            </a:r>
          </a:p>
          <a:p>
            <a:r>
              <a:rPr lang="fr-FR" sz="1600" b="1" dirty="0" smtClean="0">
                <a:solidFill>
                  <a:srgbClr val="78BE20"/>
                </a:solidFill>
                <a:latin typeface="Trade Gothic LT Std" charset="0"/>
                <a:ea typeface="Trade Gothic LT Std" charset="0"/>
                <a:cs typeface="Trade Gothic LT Std" charset="0"/>
              </a:rPr>
              <a:t>VEGETAL HEALTH :</a:t>
            </a:r>
            <a:r>
              <a:rPr lang="fr-FR" sz="1600" dirty="0" smtClean="0"/>
              <a:t> - 5 à - 30 % </a:t>
            </a:r>
          </a:p>
          <a:p>
            <a:r>
              <a:rPr lang="fr-FR" sz="1600" b="1" dirty="0" smtClean="0">
                <a:solidFill>
                  <a:srgbClr val="78BE20"/>
                </a:solidFill>
                <a:latin typeface="Trade Gothic LT Std" charset="0"/>
                <a:ea typeface="Trade Gothic LT Std" charset="0"/>
                <a:cs typeface="Trade Gothic LT Std" charset="0"/>
              </a:rPr>
              <a:t>NITROGEN : -</a:t>
            </a:r>
            <a:r>
              <a:rPr lang="fr-FR" sz="1600" dirty="0" smtClean="0"/>
              <a:t>10 à -30 %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848552" y="859612"/>
            <a:ext cx="1651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Field </a:t>
            </a:r>
            <a:r>
              <a:rPr lang="fr-FR" sz="1200" dirty="0" err="1" smtClean="0"/>
              <a:t>history</a:t>
            </a:r>
            <a:r>
              <a:rPr lang="fr-FR" sz="1200" dirty="0" smtClean="0"/>
              <a:t> </a:t>
            </a:r>
            <a:r>
              <a:rPr lang="fr-FR" sz="1200" dirty="0" err="1" smtClean="0"/>
              <a:t>map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345188" y="1637084"/>
            <a:ext cx="1651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 </a:t>
            </a:r>
            <a:r>
              <a:rPr lang="fr-FR" sz="1200" dirty="0" err="1" smtClean="0"/>
              <a:t>map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553849" y="2456677"/>
            <a:ext cx="12343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Potentiel </a:t>
            </a:r>
            <a:r>
              <a:rPr lang="fr-FR" sz="1200" dirty="0" err="1" smtClean="0"/>
              <a:t>map</a:t>
            </a:r>
            <a:endParaRPr lang="fr-FR" sz="1200" dirty="0"/>
          </a:p>
        </p:txBody>
      </p:sp>
      <p:pic>
        <p:nvPicPr>
          <p:cNvPr id="17" name="538315A8-C903-4C88-A094-69C4D43A1ACD" descr="D601664C-9971-4034-88DB-2611B6318B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4" y="2522524"/>
            <a:ext cx="1472955" cy="20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 rot="16200000">
            <a:off x="1790939" y="2542772"/>
            <a:ext cx="186276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Wheat</a:t>
            </a:r>
            <a:r>
              <a:rPr lang="fr-FR" sz="1050" dirty="0" smtClean="0"/>
              <a:t>  </a:t>
            </a:r>
            <a:r>
              <a:rPr lang="fr-FR" sz="1050" dirty="0" err="1" smtClean="0"/>
              <a:t>yield</a:t>
            </a:r>
            <a:r>
              <a:rPr lang="fr-FR" sz="1050" dirty="0" smtClean="0"/>
              <a:t> (% of maximum)</a:t>
            </a:r>
            <a:endParaRPr lang="fr-FR" sz="1050" dirty="0"/>
          </a:p>
        </p:txBody>
      </p:sp>
      <p:sp>
        <p:nvSpPr>
          <p:cNvPr id="4" name="ZoneTexte 3"/>
          <p:cNvSpPr txBox="1"/>
          <p:nvPr/>
        </p:nvSpPr>
        <p:spPr>
          <a:xfrm>
            <a:off x="4737433" y="3928378"/>
            <a:ext cx="16421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Nitrogen</a:t>
            </a:r>
            <a:r>
              <a:rPr lang="fr-FR" sz="1200" dirty="0" smtClean="0"/>
              <a:t> dose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617467" y="4154218"/>
            <a:ext cx="16421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Nitrogen</a:t>
            </a:r>
            <a:r>
              <a:rPr lang="fr-FR" sz="1200" dirty="0" smtClean="0"/>
              <a:t> dose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367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77571" y="5598599"/>
            <a:ext cx="9469677" cy="1328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109182" y="1296538"/>
            <a:ext cx="5613778" cy="5262000"/>
          </a:xfrm>
          <a:prstGeom prst="roundRect">
            <a:avLst>
              <a:gd name="adj" fmla="val 3572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55480" r="23899" b="43338"/>
          <a:stretch/>
        </p:blipFill>
        <p:spPr bwMode="auto">
          <a:xfrm>
            <a:off x="222912" y="2835143"/>
            <a:ext cx="5459104" cy="236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67286" y="408744"/>
            <a:ext cx="7977187" cy="492443"/>
          </a:xfrm>
        </p:spPr>
        <p:txBody>
          <a:bodyPr/>
          <a:lstStyle/>
          <a:p>
            <a:pPr algn="ctr"/>
            <a:r>
              <a:rPr lang="fr-FR" sz="3200" dirty="0" smtClean="0"/>
              <a:t>2 Actions à déployer </a:t>
            </a:r>
            <a:endParaRPr lang="fr-FR" sz="32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794364" y="1296538"/>
            <a:ext cx="3189593" cy="2251886"/>
          </a:xfrm>
          <a:prstGeom prst="roundRect">
            <a:avLst>
              <a:gd name="adj" fmla="val 5320"/>
            </a:avLst>
          </a:prstGeom>
          <a:solidFill>
            <a:srgbClr val="E9428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Un diagnostic d’exploitation </a:t>
            </a:r>
          </a:p>
          <a:p>
            <a:pPr algn="ctr"/>
            <a:endParaRPr lang="fr-FR" sz="9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pour évaluer les services numériques utilisés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Réactualisé chaque année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L’agriculteur mesure sa propre progression</a:t>
            </a:r>
          </a:p>
          <a:p>
            <a:pPr marL="285750" indent="-285750">
              <a:buFontTx/>
              <a:buChar char="-"/>
            </a:pPr>
            <a:endParaRPr lang="fr-FR" sz="800" dirty="0" smtClean="0"/>
          </a:p>
          <a:p>
            <a:r>
              <a:rPr lang="fr-FR" sz="1600" dirty="0" smtClean="0"/>
              <a:t>Déploiement à partir de 2017-2018</a:t>
            </a:r>
            <a:endParaRPr lang="fr-FR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794364" y="3657600"/>
            <a:ext cx="3161692" cy="2900938"/>
          </a:xfrm>
          <a:prstGeom prst="roundRect">
            <a:avLst>
              <a:gd name="adj" fmla="val 449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Partenariat avec les agriculteurs et les coopératives du réseau. </a:t>
            </a:r>
          </a:p>
          <a:p>
            <a:endParaRPr lang="fr-FR" sz="8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Acquisition  de données dans un environnement maitrisé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</a:t>
            </a:r>
            <a:r>
              <a:rPr lang="fr-FR" sz="1600" dirty="0" smtClean="0"/>
              <a:t>ar le déploiement de capteurs selon les priorités des agriculteurs</a:t>
            </a:r>
            <a:endParaRPr lang="fr-FR" sz="1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24918" r="23899" b="44113"/>
          <a:stretch/>
        </p:blipFill>
        <p:spPr bwMode="auto">
          <a:xfrm>
            <a:off x="222912" y="1549719"/>
            <a:ext cx="5459104" cy="167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54991" r="23899" b="17848"/>
          <a:stretch/>
        </p:blipFill>
        <p:spPr bwMode="auto">
          <a:xfrm>
            <a:off x="222912" y="4964369"/>
            <a:ext cx="5459104" cy="147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hevron 6"/>
          <p:cNvSpPr/>
          <p:nvPr/>
        </p:nvSpPr>
        <p:spPr>
          <a:xfrm flipH="1">
            <a:off x="5497771" y="2117076"/>
            <a:ext cx="368490" cy="570189"/>
          </a:xfrm>
          <a:prstGeom prst="chevron">
            <a:avLst/>
          </a:prstGeom>
          <a:solidFill>
            <a:srgbClr val="E9428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5497771" y="5625112"/>
            <a:ext cx="368490" cy="570189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56114" y="3157026"/>
            <a:ext cx="43026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Intérêt Général =&gt; Associations a but non lucratif 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056114" y="4625815"/>
            <a:ext cx="45278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Création de valeur =&gt; Partenariat et/entreprenariat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367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6171" y="5033020"/>
            <a:ext cx="3700455" cy="1677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74245" y="688949"/>
            <a:ext cx="7283769" cy="25389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 flipV="1">
            <a:off x="738412" y="616494"/>
            <a:ext cx="7219602" cy="221486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Résultat de recherche d'images pour &quot;weena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26" y="1406181"/>
            <a:ext cx="1764033" cy="879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7" y="768788"/>
            <a:ext cx="1900215" cy="1255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133" y="377967"/>
            <a:ext cx="296333" cy="276999"/>
          </a:xfrm>
        </p:spPr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12787" y="368300"/>
            <a:ext cx="7977187" cy="276999"/>
          </a:xfrm>
        </p:spPr>
        <p:txBody>
          <a:bodyPr/>
          <a:lstStyle/>
          <a:p>
            <a:r>
              <a:rPr lang="fr-FR" dirty="0" smtClean="0"/>
              <a:t>A DIGITAL FARM IN THE FARM LEADER NETWORK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21035" r="55463" b="10842"/>
          <a:stretch/>
        </p:blipFill>
        <p:spPr bwMode="auto">
          <a:xfrm>
            <a:off x="3537238" y="2444222"/>
            <a:ext cx="1795864" cy="1567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58" y="1333370"/>
            <a:ext cx="1254790" cy="781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ndir un rectangle avec un coin du même côté 9"/>
          <p:cNvSpPr/>
          <p:nvPr/>
        </p:nvSpPr>
        <p:spPr>
          <a:xfrm>
            <a:off x="1716073" y="5186554"/>
            <a:ext cx="1605517" cy="511044"/>
          </a:xfrm>
          <a:prstGeom prst="round2Same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Economical</a:t>
            </a:r>
            <a:endParaRPr lang="fr-FR" dirty="0"/>
          </a:p>
        </p:txBody>
      </p:sp>
      <p:sp>
        <p:nvSpPr>
          <p:cNvPr id="16" name="Arrondir un rectangle avec un coin du même côté 15"/>
          <p:cNvSpPr/>
          <p:nvPr/>
        </p:nvSpPr>
        <p:spPr>
          <a:xfrm>
            <a:off x="6418570" y="5149367"/>
            <a:ext cx="1605517" cy="511044"/>
          </a:xfrm>
          <a:prstGeom prst="round2SameRect">
            <a:avLst/>
          </a:prstGeom>
          <a:solidFill>
            <a:srgbClr val="E9428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Societal</a:t>
            </a:r>
            <a:endParaRPr lang="fr-FR" dirty="0"/>
          </a:p>
        </p:txBody>
      </p:sp>
      <p:sp>
        <p:nvSpPr>
          <p:cNvPr id="17" name="Arrondir un rectangle avec un coin du même côté 16"/>
          <p:cNvSpPr/>
          <p:nvPr/>
        </p:nvSpPr>
        <p:spPr>
          <a:xfrm>
            <a:off x="3783113" y="5149367"/>
            <a:ext cx="1854564" cy="511044"/>
          </a:xfrm>
          <a:prstGeom prst="round2Same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Environnemental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234612" y="4567414"/>
            <a:ext cx="542325" cy="489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667704" y="4620670"/>
            <a:ext cx="0" cy="442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2388202" y="4573914"/>
            <a:ext cx="802759" cy="489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 rot="16200000">
            <a:off x="-461828" y="1537857"/>
            <a:ext cx="279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Digital services </a:t>
            </a:r>
          </a:p>
          <a:p>
            <a:pPr algn="ctr"/>
            <a:r>
              <a:rPr lang="fr-FR" sz="1600" dirty="0" err="1" smtClean="0"/>
              <a:t>choosed</a:t>
            </a:r>
            <a:r>
              <a:rPr lang="fr-FR" sz="1600" dirty="0" smtClean="0"/>
              <a:t> by the </a:t>
            </a:r>
            <a:r>
              <a:rPr lang="fr-FR" sz="1600" dirty="0" err="1" smtClean="0"/>
              <a:t>farmers</a:t>
            </a:r>
            <a:endParaRPr lang="fr-FR" sz="1600" dirty="0"/>
          </a:p>
        </p:txBody>
      </p:sp>
      <p:pic>
        <p:nvPicPr>
          <p:cNvPr id="22" name="Picture 2" descr="Résultat de recherche d'images pour &quot;lunette connecté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00" y="994550"/>
            <a:ext cx="1891553" cy="783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1756047" y="3891961"/>
            <a:ext cx="5857830" cy="775573"/>
          </a:xfrm>
          <a:prstGeom prst="roundRect">
            <a:avLst>
              <a:gd name="adj" fmla="val 5837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Farm</a:t>
            </a:r>
            <a:r>
              <a:rPr lang="fr-FR" dirty="0" smtClean="0"/>
              <a:t> Diagnostic </a:t>
            </a:r>
          </a:p>
          <a:p>
            <a:pPr algn="ctr"/>
            <a:r>
              <a:rPr lang="fr-FR" dirty="0" smtClean="0"/>
              <a:t>Initial point </a:t>
            </a:r>
            <a:r>
              <a:rPr lang="fr-FR" dirty="0"/>
              <a:t>+ </a:t>
            </a:r>
            <a:r>
              <a:rPr lang="fr-FR" dirty="0" err="1" smtClean="0"/>
              <a:t>indicators</a:t>
            </a:r>
            <a:r>
              <a:rPr lang="fr-FR" dirty="0" smtClean="0"/>
              <a:t> </a:t>
            </a:r>
            <a:r>
              <a:rPr lang="fr-FR" dirty="0" err="1" smtClean="0"/>
              <a:t>updating</a:t>
            </a:r>
            <a:r>
              <a:rPr lang="fr-FR" dirty="0" smtClean="0"/>
              <a:t>,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endParaRPr lang="fr-F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4295" r="7627" b="57556"/>
          <a:stretch/>
        </p:blipFill>
        <p:spPr bwMode="auto">
          <a:xfrm>
            <a:off x="831163" y="5691504"/>
            <a:ext cx="5650329" cy="7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24295" r="7627" b="57556"/>
          <a:stretch/>
        </p:blipFill>
        <p:spPr bwMode="auto">
          <a:xfrm>
            <a:off x="5609230" y="5673178"/>
            <a:ext cx="2939892" cy="7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1869-5CCB-4586-A4AE-B952B6E79EBA}" type="datetime1">
              <a:rPr lang="fr-FR" smtClean="0"/>
              <a:t>17/05/2018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Etats Généraux de l’Alimentation, T. BLANDINIERES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4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ar défaut">
  <a:themeElements>
    <a:clrScheme name="Group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76065"/>
      </a:accent1>
      <a:accent2>
        <a:srgbClr val="32B298"/>
      </a:accent2>
      <a:accent3>
        <a:srgbClr val="00B0F0"/>
      </a:accent3>
      <a:accent4>
        <a:srgbClr val="C00000"/>
      </a:accent4>
      <a:accent5>
        <a:srgbClr val="7030A0"/>
      </a:accent5>
      <a:accent6>
        <a:srgbClr val="002060"/>
      </a:accent6>
      <a:hlink>
        <a:srgbClr val="0000FF"/>
      </a:hlink>
      <a:folHlink>
        <a:srgbClr val="800080"/>
      </a:folHlink>
    </a:clrScheme>
    <a:fontScheme name="Pop urbain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6A16DAE725E42B23CB55B127FDE5A" ma:contentTypeVersion="0" ma:contentTypeDescription="Crée un document." ma:contentTypeScope="" ma:versionID="eba2aa73852d06a6cc559f19f5599a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A0828DA42E441BF25ECCCF7D0818A" ma:contentTypeVersion="0" ma:contentTypeDescription="Crée un document." ma:contentTypeScope="" ma:versionID="99369676f2f1ca58735fc8299477310a">
  <xsd:schema xmlns:xsd="http://www.w3.org/2001/XMLSchema" xmlns:xs="http://www.w3.org/2001/XMLSchema" xmlns:p="http://schemas.microsoft.com/office/2006/metadata/properties" xmlns:ns1="http://schemas.microsoft.com/sharepoint/v3" xmlns:ns2="76f1ca36-9ea3-4800-a9fb-58fd1f922114" targetNamespace="http://schemas.microsoft.com/office/2006/metadata/properties" ma:root="true" ma:fieldsID="43ba1b6297b709486358e268fc296686" ns1:_="" ns2:_="">
    <xsd:import namespace="http://schemas.microsoft.com/sharepoint/v3"/>
    <xsd:import namespace="76f1ca36-9ea3-4800-a9fb-58fd1f922114"/>
    <xsd:element name="properties">
      <xsd:complexType>
        <xsd:sequence>
          <xsd:element name="documentManagement">
            <xsd:complexType>
              <xsd:all>
                <xsd:element ref="ns2:Attribut_Document" minOccurs="0"/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2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13" nillable="true" ma:displayName="Nombre d’évaluations" ma:decimals="0" ma:description="Nombre d’évaluations envoyées" ma:internalName="RatingCount" ma:readOnly="true">
      <xsd:simpleType>
        <xsd:restriction base="dms:Number"/>
      </xsd:simpleType>
    </xsd:element>
    <xsd:element name="RatedBy" ma:index="14" nillable="true" ma:displayName="Évalué par" ma:description="Des utilisateurs ont évalué l'élé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5" nillable="true" ma:displayName="Évaluation des utilisateurs" ma:description="Évaluation des utilisateurs pour l'élément" ma:hidden="true" ma:internalName="Ratings">
      <xsd:simpleType>
        <xsd:restriction base="dms:Note"/>
      </xsd:simpleType>
    </xsd:element>
    <xsd:element name="LikesCount" ma:index="16" nillable="true" ma:displayName="Nombre de « J'aime »" ma:internalName="LikesCount">
      <xsd:simpleType>
        <xsd:restriction base="dms:Unknown"/>
      </xsd:simpleType>
    </xsd:element>
    <xsd:element name="LikedBy" ma:index="17" nillable="true" ma:displayName="Aimé par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1ca36-9ea3-4800-a9fb-58fd1f922114" elementFormDefault="qualified">
    <xsd:import namespace="http://schemas.microsoft.com/office/2006/documentManagement/types"/>
    <xsd:import namespace="http://schemas.microsoft.com/office/infopath/2007/PartnerControls"/>
    <xsd:element name="Attribut_Document" ma:index="8" nillable="true" ma:displayName="Attribut_Document" ma:default="Aucun" ma:format="Dropdown" ma:internalName="Attribut_Document" ma:readOnly="false">
      <xsd:simpleType>
        <xsd:restriction base="dms:Choice">
          <xsd:enumeration value="Aucun"/>
          <xsd:enumeration value="Brochure"/>
          <xsd:enumeration value="Campagne de Publicité"/>
          <xsd:enumeration value="Catalogue"/>
          <xsd:enumeration value="Charte"/>
          <xsd:enumeration value="Essentiel"/>
          <xsd:enumeration value="Expression Graphique"/>
          <xsd:enumeration value="Formulaire"/>
          <xsd:enumeration value="Guide Utilisateur"/>
          <xsd:enumeration value="Image"/>
          <xsd:enumeration value="Journal Interne"/>
          <xsd:enumeration value="Logo"/>
          <xsd:enumeration value="Manuel"/>
          <xsd:enumeration value="Masque PPT"/>
          <xsd:enumeration value="Menu"/>
          <xsd:enumeration value="Modèle"/>
          <xsd:enumeration value="Note"/>
          <xsd:enumeration value="Notice d'Utilisation"/>
          <xsd:enumeration value="Organigramme"/>
          <xsd:enumeration value="Photo"/>
          <xsd:enumeration value="Plan d'accès"/>
          <xsd:enumeration value="Politique"/>
          <xsd:enumeration value="Présentation"/>
          <xsd:enumeration value="Procédure"/>
          <xsd:enumeration value="Rapport Annuel"/>
          <xsd:enumeration value="Règle"/>
          <xsd:enumeration value="Règlement"/>
          <xsd:enumeration value="RQES"/>
          <xsd:enumeration value="Newsletter"/>
          <xsd:enumeration value="Sommaire"/>
        </xsd:restriction>
      </xsd:simpleType>
    </xsd:element>
    <xsd:element name="_dlc_DocId" ma:index="9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0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0EE9B-E2C4-4511-8933-A46A21CD3CE4}"/>
</file>

<file path=customXml/itemProps2.xml><?xml version="1.0" encoding="utf-8"?>
<ds:datastoreItem xmlns:ds="http://schemas.openxmlformats.org/officeDocument/2006/customXml" ds:itemID="{860D5D73-F2D1-4695-8931-6D49FC9E6573}"/>
</file>

<file path=customXml/itemProps3.xml><?xml version="1.0" encoding="utf-8"?>
<ds:datastoreItem xmlns:ds="http://schemas.openxmlformats.org/officeDocument/2006/customXml" ds:itemID="{959C9FB0-9A71-4BB4-B3D6-424ADE5716F8}"/>
</file>

<file path=customXml/itemProps4.xml><?xml version="1.0" encoding="utf-8"?>
<ds:datastoreItem xmlns:ds="http://schemas.openxmlformats.org/officeDocument/2006/customXml" ds:itemID="{299A60B7-BB57-44C8-B63A-53A985F3F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f1ca36-9ea3-4800-a9fb-58fd1f922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10595</TotalTime>
  <Words>644</Words>
  <Application>Microsoft Office PowerPoint</Application>
  <PresentationFormat>Affichage à l'écran (4:3)</PresentationFormat>
  <Paragraphs>191</Paragraphs>
  <Slides>14</Slides>
  <Notes>5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</vt:lpstr>
      <vt:lpstr>v</vt:lpstr>
      <vt:lpstr>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PPT InVivo Agriculture</dc:title>
  <dc:creator>R S</dc:creator>
  <cp:lastModifiedBy>ROCCA Carole</cp:lastModifiedBy>
  <cp:revision>375</cp:revision>
  <cp:lastPrinted>2017-12-07T07:35:51Z</cp:lastPrinted>
  <dcterms:created xsi:type="dcterms:W3CDTF">2015-11-12T10:39:37Z</dcterms:created>
  <dcterms:modified xsi:type="dcterms:W3CDTF">2018-05-17T07:40:02Z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0x010100F0A6A16DAE725E42B23CB55B127FDE5A</vt:lpwstr>
  </property>
  <property fmtid="{D5CDD505-2E9C-101B-9397-08002B2CF9AE}" pid="3" name="Order">
    <vt:r8>50300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