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5"/>
  </p:notesMasterIdLst>
  <p:handoutMasterIdLst>
    <p:handoutMasterId r:id="rId16"/>
  </p:handoutMasterIdLst>
  <p:sldIdLst>
    <p:sldId id="391" r:id="rId5"/>
    <p:sldId id="417" r:id="rId6"/>
    <p:sldId id="453" r:id="rId7"/>
    <p:sldId id="454" r:id="rId8"/>
    <p:sldId id="440" r:id="rId9"/>
    <p:sldId id="456" r:id="rId10"/>
    <p:sldId id="457" r:id="rId11"/>
    <p:sldId id="458" r:id="rId12"/>
    <p:sldId id="459" r:id="rId13"/>
    <p:sldId id="460" r:id="rId14"/>
  </p:sldIdLst>
  <p:sldSz cx="9144000" cy="6858000" type="screen4x3"/>
  <p:notesSz cx="6735763" cy="9866313"/>
  <p:defaultTextStyle>
    <a:defPPr>
      <a:defRPr lang="fr-FR"/>
    </a:defPPr>
    <a:lvl1pPr algn="l" rtl="0" fontAlgn="base">
      <a:spcBef>
        <a:spcPct val="0"/>
      </a:spcBef>
      <a:spcAft>
        <a:spcPct val="0"/>
      </a:spcAft>
      <a:defRPr sz="2000" b="1" kern="1200">
        <a:solidFill>
          <a:srgbClr val="FF0000"/>
        </a:solidFill>
        <a:latin typeface="Arial" charset="0"/>
        <a:ea typeface="+mn-ea"/>
        <a:cs typeface="+mn-cs"/>
      </a:defRPr>
    </a:lvl1pPr>
    <a:lvl2pPr marL="457200" algn="l" rtl="0" fontAlgn="base">
      <a:spcBef>
        <a:spcPct val="0"/>
      </a:spcBef>
      <a:spcAft>
        <a:spcPct val="0"/>
      </a:spcAft>
      <a:defRPr sz="2000" b="1" kern="1200">
        <a:solidFill>
          <a:srgbClr val="FF0000"/>
        </a:solidFill>
        <a:latin typeface="Arial" charset="0"/>
        <a:ea typeface="+mn-ea"/>
        <a:cs typeface="+mn-cs"/>
      </a:defRPr>
    </a:lvl2pPr>
    <a:lvl3pPr marL="914400" algn="l" rtl="0" fontAlgn="base">
      <a:spcBef>
        <a:spcPct val="0"/>
      </a:spcBef>
      <a:spcAft>
        <a:spcPct val="0"/>
      </a:spcAft>
      <a:defRPr sz="2000" b="1" kern="1200">
        <a:solidFill>
          <a:srgbClr val="FF0000"/>
        </a:solidFill>
        <a:latin typeface="Arial" charset="0"/>
        <a:ea typeface="+mn-ea"/>
        <a:cs typeface="+mn-cs"/>
      </a:defRPr>
    </a:lvl3pPr>
    <a:lvl4pPr marL="1371600" algn="l" rtl="0" fontAlgn="base">
      <a:spcBef>
        <a:spcPct val="0"/>
      </a:spcBef>
      <a:spcAft>
        <a:spcPct val="0"/>
      </a:spcAft>
      <a:defRPr sz="2000" b="1" kern="1200">
        <a:solidFill>
          <a:srgbClr val="FF0000"/>
        </a:solidFill>
        <a:latin typeface="Arial" charset="0"/>
        <a:ea typeface="+mn-ea"/>
        <a:cs typeface="+mn-cs"/>
      </a:defRPr>
    </a:lvl4pPr>
    <a:lvl5pPr marL="1828800" algn="l" rtl="0" fontAlgn="base">
      <a:spcBef>
        <a:spcPct val="0"/>
      </a:spcBef>
      <a:spcAft>
        <a:spcPct val="0"/>
      </a:spcAft>
      <a:defRPr sz="2000" b="1" kern="1200">
        <a:solidFill>
          <a:srgbClr val="FF0000"/>
        </a:solidFill>
        <a:latin typeface="Arial" charset="0"/>
        <a:ea typeface="+mn-ea"/>
        <a:cs typeface="+mn-cs"/>
      </a:defRPr>
    </a:lvl5pPr>
    <a:lvl6pPr marL="2286000" algn="l" defTabSz="914400" rtl="0" eaLnBrk="1" latinLnBrk="0" hangingPunct="1">
      <a:defRPr sz="2000" b="1" kern="1200">
        <a:solidFill>
          <a:srgbClr val="FF0000"/>
        </a:solidFill>
        <a:latin typeface="Arial" charset="0"/>
        <a:ea typeface="+mn-ea"/>
        <a:cs typeface="+mn-cs"/>
      </a:defRPr>
    </a:lvl6pPr>
    <a:lvl7pPr marL="2743200" algn="l" defTabSz="914400" rtl="0" eaLnBrk="1" latinLnBrk="0" hangingPunct="1">
      <a:defRPr sz="2000" b="1" kern="1200">
        <a:solidFill>
          <a:srgbClr val="FF0000"/>
        </a:solidFill>
        <a:latin typeface="Arial" charset="0"/>
        <a:ea typeface="+mn-ea"/>
        <a:cs typeface="+mn-cs"/>
      </a:defRPr>
    </a:lvl7pPr>
    <a:lvl8pPr marL="3200400" algn="l" defTabSz="914400" rtl="0" eaLnBrk="1" latinLnBrk="0" hangingPunct="1">
      <a:defRPr sz="2000" b="1" kern="1200">
        <a:solidFill>
          <a:srgbClr val="FF0000"/>
        </a:solidFill>
        <a:latin typeface="Arial" charset="0"/>
        <a:ea typeface="+mn-ea"/>
        <a:cs typeface="+mn-cs"/>
      </a:defRPr>
    </a:lvl8pPr>
    <a:lvl9pPr marL="3657600" algn="l" defTabSz="914400" rtl="0" eaLnBrk="1" latinLnBrk="0" hangingPunct="1">
      <a:defRPr sz="2000" b="1" kern="1200">
        <a:solidFill>
          <a:srgbClr val="FF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300"/>
    <a:srgbClr val="792E81"/>
    <a:srgbClr val="FFFF99"/>
    <a:srgbClr val="FFFF66"/>
    <a:srgbClr val="660033"/>
    <a:srgbClr val="021F77"/>
    <a:srgbClr val="1F5BA5"/>
    <a:srgbClr val="497AB5"/>
    <a:srgbClr val="258ED7"/>
    <a:srgbClr val="0237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07" autoAdjust="0"/>
    <p:restoredTop sz="91241" autoAdjust="0"/>
  </p:normalViewPr>
  <p:slideViewPr>
    <p:cSldViewPr>
      <p:cViewPr varScale="1">
        <p:scale>
          <a:sx n="74" d="100"/>
          <a:sy n="74" d="100"/>
        </p:scale>
        <p:origin x="132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3" d="100"/>
          <a:sy n="53" d="100"/>
        </p:scale>
        <p:origin x="2610" y="84"/>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3" Type="http://schemas.openxmlformats.org/officeDocument/2006/relationships/package" Target="../embeddings/Feuille_de_calcul_Microsoft_Excel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Feuille_de_calcul_Microsoft_Excel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Feuille_de_calcul_Microsoft_Excel3.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fr-FR"/>
              <a:t>Taux de croissance du PIB</a:t>
            </a:r>
          </a:p>
        </c:rich>
      </c:tx>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FMI</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Feuil1!$A$2:$A$4</c:f>
              <c:numCache>
                <c:formatCode>General</c:formatCode>
                <c:ptCount val="3"/>
                <c:pt idx="0">
                  <c:v>2016</c:v>
                </c:pt>
                <c:pt idx="1">
                  <c:v>2017</c:v>
                </c:pt>
                <c:pt idx="2">
                  <c:v>2018</c:v>
                </c:pt>
              </c:numCache>
            </c:numRef>
          </c:cat>
          <c:val>
            <c:numRef>
              <c:f>Feuil1!$B$2:$B$4</c:f>
              <c:numCache>
                <c:formatCode>0.00%</c:formatCode>
                <c:ptCount val="3"/>
                <c:pt idx="0">
                  <c:v>2.4E-2</c:v>
                </c:pt>
                <c:pt idx="1">
                  <c:v>3.4000000000000002E-2</c:v>
                </c:pt>
                <c:pt idx="2">
                  <c:v>3.9E-2</c:v>
                </c:pt>
              </c:numCache>
            </c:numRef>
          </c:val>
        </c:ser>
        <c:ser>
          <c:idx val="1"/>
          <c:order val="1"/>
          <c:tx>
            <c:strRef>
              <c:f>Feuil1!$C$1</c:f>
              <c:strCache>
                <c:ptCount val="1"/>
                <c:pt idx="0">
                  <c:v>BCC</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Feuil1!$A$2:$A$4</c:f>
              <c:numCache>
                <c:formatCode>General</c:formatCode>
                <c:ptCount val="3"/>
                <c:pt idx="0">
                  <c:v>2016</c:v>
                </c:pt>
                <c:pt idx="1">
                  <c:v>2017</c:v>
                </c:pt>
                <c:pt idx="2">
                  <c:v>2018</c:v>
                </c:pt>
              </c:numCache>
            </c:numRef>
          </c:cat>
          <c:val>
            <c:numRef>
              <c:f>Feuil1!$C$2:$C$4</c:f>
              <c:numCache>
                <c:formatCode>0.00%</c:formatCode>
                <c:ptCount val="3"/>
                <c:pt idx="0">
                  <c:v>2.4E-2</c:v>
                </c:pt>
                <c:pt idx="1">
                  <c:v>3.6999999999999998E-2</c:v>
                </c:pt>
                <c:pt idx="2">
                  <c:v>4.2999999999999997E-2</c:v>
                </c:pt>
              </c:numCache>
            </c:numRef>
          </c:val>
        </c:ser>
        <c:dLbls>
          <c:showLegendKey val="0"/>
          <c:showVal val="0"/>
          <c:showCatName val="0"/>
          <c:showSerName val="0"/>
          <c:showPercent val="0"/>
          <c:showBubbleSize val="0"/>
        </c:dLbls>
        <c:gapWidth val="219"/>
        <c:overlap val="-27"/>
        <c:axId val="375489272"/>
        <c:axId val="375488488"/>
      </c:barChart>
      <c:catAx>
        <c:axId val="375489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crossAx val="375488488"/>
        <c:crosses val="autoZero"/>
        <c:auto val="1"/>
        <c:lblAlgn val="ctr"/>
        <c:lblOffset val="100"/>
        <c:noMultiLvlLbl val="0"/>
      </c:catAx>
      <c:valAx>
        <c:axId val="375488488"/>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crossAx val="375489272"/>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sz="1800"/>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fr-FR"/>
              <a:t>Contributions des secteurs </a:t>
            </a:r>
            <a:br>
              <a:rPr lang="fr-FR"/>
            </a:br>
            <a:r>
              <a:rPr lang="fr-FR"/>
              <a:t>à la croissance du PIB</a:t>
            </a:r>
          </a:p>
        </c:rich>
      </c:tx>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2016</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Feuil1!$A$2:$A$7</c:f>
              <c:strCache>
                <c:ptCount val="6"/>
                <c:pt idx="0">
                  <c:v>Agriculture</c:v>
                </c:pt>
                <c:pt idx="1">
                  <c:v>Extraction</c:v>
                </c:pt>
                <c:pt idx="2">
                  <c:v>Secondaire (hors BTP)</c:v>
                </c:pt>
                <c:pt idx="3">
                  <c:v>BTP</c:v>
                </c:pt>
                <c:pt idx="4">
                  <c:v>Tertiaire</c:v>
                </c:pt>
                <c:pt idx="5">
                  <c:v>Total</c:v>
                </c:pt>
              </c:strCache>
            </c:strRef>
          </c:cat>
          <c:val>
            <c:numRef>
              <c:f>Feuil1!$B$2:$B$7</c:f>
              <c:numCache>
                <c:formatCode>0.0</c:formatCode>
                <c:ptCount val="6"/>
                <c:pt idx="0">
                  <c:v>0.6</c:v>
                </c:pt>
                <c:pt idx="1">
                  <c:v>-0.2</c:v>
                </c:pt>
                <c:pt idx="2">
                  <c:v>1.1000000000000001</c:v>
                </c:pt>
                <c:pt idx="3">
                  <c:v>-0.7</c:v>
                </c:pt>
                <c:pt idx="4">
                  <c:v>1.7</c:v>
                </c:pt>
                <c:pt idx="5">
                  <c:v>2.4</c:v>
                </c:pt>
              </c:numCache>
            </c:numRef>
          </c:val>
        </c:ser>
        <c:ser>
          <c:idx val="1"/>
          <c:order val="1"/>
          <c:tx>
            <c:strRef>
              <c:f>Feuil1!$C$1</c:f>
              <c:strCache>
                <c:ptCount val="1"/>
                <c:pt idx="0">
                  <c:v>2017</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Feuil1!$A$2:$A$7</c:f>
              <c:strCache>
                <c:ptCount val="6"/>
                <c:pt idx="0">
                  <c:v>Agriculture</c:v>
                </c:pt>
                <c:pt idx="1">
                  <c:v>Extraction</c:v>
                </c:pt>
                <c:pt idx="2">
                  <c:v>Secondaire (hors BTP)</c:v>
                </c:pt>
                <c:pt idx="3">
                  <c:v>BTP</c:v>
                </c:pt>
                <c:pt idx="4">
                  <c:v>Tertiaire</c:v>
                </c:pt>
                <c:pt idx="5">
                  <c:v>Total</c:v>
                </c:pt>
              </c:strCache>
            </c:strRef>
          </c:cat>
          <c:val>
            <c:numRef>
              <c:f>Feuil1!$C$2:$C$7</c:f>
              <c:numCache>
                <c:formatCode>0.0</c:formatCode>
                <c:ptCount val="6"/>
                <c:pt idx="0">
                  <c:v>0.2</c:v>
                </c:pt>
                <c:pt idx="1">
                  <c:v>2</c:v>
                </c:pt>
                <c:pt idx="2">
                  <c:v>0.4</c:v>
                </c:pt>
                <c:pt idx="3">
                  <c:v>0.8</c:v>
                </c:pt>
                <c:pt idx="4">
                  <c:v>1.2</c:v>
                </c:pt>
                <c:pt idx="5">
                  <c:v>3.7</c:v>
                </c:pt>
              </c:numCache>
            </c:numRef>
          </c:val>
        </c:ser>
        <c:dLbls>
          <c:showLegendKey val="0"/>
          <c:showVal val="0"/>
          <c:showCatName val="0"/>
          <c:showSerName val="0"/>
          <c:showPercent val="0"/>
          <c:showBubbleSize val="0"/>
        </c:dLbls>
        <c:gapWidth val="219"/>
        <c:overlap val="-27"/>
        <c:axId val="427113096"/>
        <c:axId val="377827264"/>
      </c:barChart>
      <c:catAx>
        <c:axId val="42711309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crossAx val="377827264"/>
        <c:crosses val="autoZero"/>
        <c:auto val="1"/>
        <c:lblAlgn val="ctr"/>
        <c:lblOffset val="100"/>
        <c:noMultiLvlLbl val="0"/>
      </c:catAx>
      <c:valAx>
        <c:axId val="37782726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crossAx val="427113096"/>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sz="1800"/>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fr-FR"/>
              <a:t>Croissance de la production </a:t>
            </a:r>
          </a:p>
          <a:p>
            <a:pPr>
              <a:defRPr/>
            </a:pPr>
            <a:r>
              <a:rPr lang="fr-FR"/>
              <a:t>entre 2016 et 2017</a:t>
            </a:r>
          </a:p>
        </c:rich>
      </c:tx>
      <c:layout/>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2016</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Feuil1!$A$2:$A$9</c:f>
              <c:strCache>
                <c:ptCount val="8"/>
                <c:pt idx="0">
                  <c:v>Cuivre</c:v>
                </c:pt>
                <c:pt idx="1">
                  <c:v>Cobalt</c:v>
                </c:pt>
                <c:pt idx="2">
                  <c:v>Pétrole</c:v>
                </c:pt>
                <c:pt idx="3">
                  <c:v>Café</c:v>
                </c:pt>
                <c:pt idx="4">
                  <c:v>Huile de palme</c:v>
                </c:pt>
                <c:pt idx="5">
                  <c:v>Bois</c:v>
                </c:pt>
                <c:pt idx="6">
                  <c:v>Farine</c:v>
                </c:pt>
                <c:pt idx="7">
                  <c:v>Boissons gazeuses</c:v>
                </c:pt>
              </c:strCache>
            </c:strRef>
          </c:cat>
          <c:val>
            <c:numRef>
              <c:f>Feuil1!$B$2:$B$9</c:f>
              <c:numCache>
                <c:formatCode>0.0%</c:formatCode>
                <c:ptCount val="8"/>
                <c:pt idx="0">
                  <c:v>6.9309271290931784E-2</c:v>
                </c:pt>
                <c:pt idx="1">
                  <c:v>0.19817790822702053</c:v>
                </c:pt>
                <c:pt idx="2">
                  <c:v>-0.12038587483630636</c:v>
                </c:pt>
                <c:pt idx="3">
                  <c:v>-0.1646684831970936</c:v>
                </c:pt>
                <c:pt idx="4">
                  <c:v>1.2744583551991262E-3</c:v>
                </c:pt>
                <c:pt idx="5">
                  <c:v>-1.255779829036463E-3</c:v>
                </c:pt>
                <c:pt idx="6">
                  <c:v>2.9553611251214029E-3</c:v>
                </c:pt>
                <c:pt idx="7">
                  <c:v>-4.0024012645838436E-3</c:v>
                </c:pt>
              </c:numCache>
            </c:numRef>
          </c:val>
        </c:ser>
        <c:dLbls>
          <c:showLegendKey val="0"/>
          <c:showVal val="0"/>
          <c:showCatName val="0"/>
          <c:showSerName val="0"/>
          <c:showPercent val="0"/>
          <c:showBubbleSize val="0"/>
        </c:dLbls>
        <c:gapWidth val="219"/>
        <c:overlap val="-27"/>
        <c:axId val="430832096"/>
        <c:axId val="430837192"/>
      </c:barChart>
      <c:catAx>
        <c:axId val="43083209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crossAx val="430837192"/>
        <c:crosses val="autoZero"/>
        <c:auto val="1"/>
        <c:lblAlgn val="ctr"/>
        <c:lblOffset val="100"/>
        <c:noMultiLvlLbl val="0"/>
      </c:catAx>
      <c:valAx>
        <c:axId val="43083719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fr-FR"/>
          </a:p>
        </c:txPr>
        <c:crossAx val="430832096"/>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19565" cy="493396"/>
          </a:xfrm>
          <a:prstGeom prst="rect">
            <a:avLst/>
          </a:prstGeom>
          <a:noFill/>
          <a:ln w="9525">
            <a:noFill/>
            <a:miter lim="800000"/>
            <a:headEnd/>
            <a:tailEnd/>
          </a:ln>
          <a:effectLst/>
        </p:spPr>
        <p:txBody>
          <a:bodyPr vert="horz" wrap="square" lIns="90754" tIns="45377" rIns="90754" bIns="45377"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fr-FR"/>
          </a:p>
        </p:txBody>
      </p:sp>
      <p:sp>
        <p:nvSpPr>
          <p:cNvPr id="28675" name="Rectangle 3"/>
          <p:cNvSpPr>
            <a:spLocks noGrp="1" noChangeArrowheads="1"/>
          </p:cNvSpPr>
          <p:nvPr>
            <p:ph type="dt" sz="quarter" idx="1"/>
          </p:nvPr>
        </p:nvSpPr>
        <p:spPr bwMode="auto">
          <a:xfrm>
            <a:off x="3816198" y="0"/>
            <a:ext cx="2919565" cy="493396"/>
          </a:xfrm>
          <a:prstGeom prst="rect">
            <a:avLst/>
          </a:prstGeom>
          <a:noFill/>
          <a:ln w="9525">
            <a:noFill/>
            <a:miter lim="800000"/>
            <a:headEnd/>
            <a:tailEnd/>
          </a:ln>
          <a:effectLst/>
        </p:spPr>
        <p:txBody>
          <a:bodyPr vert="horz" wrap="square" lIns="90754" tIns="45377" rIns="90754" bIns="45377"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fr-FR"/>
          </a:p>
        </p:txBody>
      </p:sp>
      <p:sp>
        <p:nvSpPr>
          <p:cNvPr id="28676" name="Rectangle 4"/>
          <p:cNvSpPr>
            <a:spLocks noGrp="1" noChangeArrowheads="1"/>
          </p:cNvSpPr>
          <p:nvPr>
            <p:ph type="ftr" sz="quarter" idx="2"/>
          </p:nvPr>
        </p:nvSpPr>
        <p:spPr bwMode="auto">
          <a:xfrm>
            <a:off x="0" y="9372918"/>
            <a:ext cx="2919565" cy="493396"/>
          </a:xfrm>
          <a:prstGeom prst="rect">
            <a:avLst/>
          </a:prstGeom>
          <a:noFill/>
          <a:ln w="9525">
            <a:noFill/>
            <a:miter lim="800000"/>
            <a:headEnd/>
            <a:tailEnd/>
          </a:ln>
          <a:effectLst/>
        </p:spPr>
        <p:txBody>
          <a:bodyPr vert="horz" wrap="square" lIns="90754" tIns="45377" rIns="90754" bIns="45377" numCol="1" anchor="b" anchorCtr="0" compatLnSpc="1">
            <a:prstTxWarp prst="textNoShape">
              <a:avLst/>
            </a:prstTxWarp>
          </a:bodyPr>
          <a:lstStyle>
            <a:lvl1pPr>
              <a:defRPr sz="1200" b="0">
                <a:solidFill>
                  <a:schemeClr val="tx1"/>
                </a:solidFill>
                <a:latin typeface="Times New Roman" pitchFamily="18" charset="0"/>
              </a:defRPr>
            </a:lvl1pPr>
          </a:lstStyle>
          <a:p>
            <a:pPr>
              <a:defRPr/>
            </a:pPr>
            <a:endParaRPr lang="fr-FR"/>
          </a:p>
        </p:txBody>
      </p:sp>
      <p:sp>
        <p:nvSpPr>
          <p:cNvPr id="28677" name="Rectangle 5"/>
          <p:cNvSpPr>
            <a:spLocks noGrp="1" noChangeArrowheads="1"/>
          </p:cNvSpPr>
          <p:nvPr>
            <p:ph type="sldNum" sz="quarter" idx="3"/>
          </p:nvPr>
        </p:nvSpPr>
        <p:spPr bwMode="auto">
          <a:xfrm>
            <a:off x="3816198" y="9372918"/>
            <a:ext cx="2919565" cy="493396"/>
          </a:xfrm>
          <a:prstGeom prst="rect">
            <a:avLst/>
          </a:prstGeom>
          <a:noFill/>
          <a:ln w="9525">
            <a:noFill/>
            <a:miter lim="800000"/>
            <a:headEnd/>
            <a:tailEnd/>
          </a:ln>
          <a:effectLst/>
        </p:spPr>
        <p:txBody>
          <a:bodyPr vert="horz" wrap="square" lIns="90754" tIns="45377" rIns="90754" bIns="45377" numCol="1" anchor="b" anchorCtr="0" compatLnSpc="1">
            <a:prstTxWarp prst="textNoShape">
              <a:avLst/>
            </a:prstTxWarp>
          </a:bodyPr>
          <a:lstStyle>
            <a:lvl1pPr algn="r">
              <a:defRPr sz="1200" b="0">
                <a:solidFill>
                  <a:schemeClr val="tx1"/>
                </a:solidFill>
                <a:latin typeface="Times New Roman" pitchFamily="18" charset="0"/>
              </a:defRPr>
            </a:lvl1pPr>
          </a:lstStyle>
          <a:p>
            <a:pPr>
              <a:defRPr/>
            </a:pPr>
            <a:fld id="{6B97833C-B7A4-4A60-8950-E754507BC298}" type="slidenum">
              <a:rPr lang="fr-FR"/>
              <a:pPr>
                <a:defRPr/>
              </a:pPr>
              <a:t>‹N°›</a:t>
            </a:fld>
            <a:endParaRPr lang="fr-FR"/>
          </a:p>
        </p:txBody>
      </p:sp>
    </p:spTree>
    <p:extLst>
      <p:ext uri="{BB962C8B-B14F-4D97-AF65-F5344CB8AC3E}">
        <p14:creationId xmlns:p14="http://schemas.microsoft.com/office/powerpoint/2010/main" val="3803539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19565" cy="493396"/>
          </a:xfrm>
          <a:prstGeom prst="rect">
            <a:avLst/>
          </a:prstGeom>
          <a:noFill/>
          <a:ln w="9525">
            <a:noFill/>
            <a:miter lim="800000"/>
            <a:headEnd/>
            <a:tailEnd/>
          </a:ln>
          <a:effectLst/>
        </p:spPr>
        <p:txBody>
          <a:bodyPr vert="horz" wrap="square" lIns="90754" tIns="45377" rIns="90754" bIns="45377"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fr-FR"/>
          </a:p>
        </p:txBody>
      </p:sp>
      <p:sp>
        <p:nvSpPr>
          <p:cNvPr id="14339" name="Rectangle 3"/>
          <p:cNvSpPr>
            <a:spLocks noGrp="1" noChangeArrowheads="1"/>
          </p:cNvSpPr>
          <p:nvPr>
            <p:ph type="dt" idx="1"/>
          </p:nvPr>
        </p:nvSpPr>
        <p:spPr bwMode="auto">
          <a:xfrm>
            <a:off x="3816198" y="0"/>
            <a:ext cx="2919565" cy="493396"/>
          </a:xfrm>
          <a:prstGeom prst="rect">
            <a:avLst/>
          </a:prstGeom>
          <a:noFill/>
          <a:ln w="9525">
            <a:noFill/>
            <a:miter lim="800000"/>
            <a:headEnd/>
            <a:tailEnd/>
          </a:ln>
          <a:effectLst/>
        </p:spPr>
        <p:txBody>
          <a:bodyPr vert="horz" wrap="square" lIns="90754" tIns="45377" rIns="90754" bIns="45377"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fr-FR"/>
          </a:p>
        </p:txBody>
      </p:sp>
      <p:sp>
        <p:nvSpPr>
          <p:cNvPr id="15364" name="Rectangle 4"/>
          <p:cNvSpPr>
            <a:spLocks noGrp="1" noRot="1" noChangeAspect="1" noChangeArrowheads="1" noTextEdit="1"/>
          </p:cNvSpPr>
          <p:nvPr>
            <p:ph type="sldImg" idx="2"/>
          </p:nvPr>
        </p:nvSpPr>
        <p:spPr bwMode="auto">
          <a:xfrm>
            <a:off x="901700" y="739775"/>
            <a:ext cx="4933950" cy="3700463"/>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898207" y="4686459"/>
            <a:ext cx="4939350" cy="4440555"/>
          </a:xfrm>
          <a:prstGeom prst="rect">
            <a:avLst/>
          </a:prstGeom>
          <a:noFill/>
          <a:ln w="9525">
            <a:noFill/>
            <a:miter lim="800000"/>
            <a:headEnd/>
            <a:tailEnd/>
          </a:ln>
          <a:effectLst/>
        </p:spPr>
        <p:txBody>
          <a:bodyPr vert="horz" wrap="square" lIns="90754" tIns="45377" rIns="90754" bIns="45377"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4342" name="Rectangle 6"/>
          <p:cNvSpPr>
            <a:spLocks noGrp="1" noChangeArrowheads="1"/>
          </p:cNvSpPr>
          <p:nvPr>
            <p:ph type="ftr" sz="quarter" idx="4"/>
          </p:nvPr>
        </p:nvSpPr>
        <p:spPr bwMode="auto">
          <a:xfrm>
            <a:off x="0" y="9372918"/>
            <a:ext cx="2919565" cy="493396"/>
          </a:xfrm>
          <a:prstGeom prst="rect">
            <a:avLst/>
          </a:prstGeom>
          <a:noFill/>
          <a:ln w="9525">
            <a:noFill/>
            <a:miter lim="800000"/>
            <a:headEnd/>
            <a:tailEnd/>
          </a:ln>
          <a:effectLst/>
        </p:spPr>
        <p:txBody>
          <a:bodyPr vert="horz" wrap="square" lIns="90754" tIns="45377" rIns="90754" bIns="45377" numCol="1" anchor="b" anchorCtr="0" compatLnSpc="1">
            <a:prstTxWarp prst="textNoShape">
              <a:avLst/>
            </a:prstTxWarp>
          </a:bodyPr>
          <a:lstStyle>
            <a:lvl1pPr>
              <a:defRPr sz="1200" b="0">
                <a:solidFill>
                  <a:schemeClr val="tx1"/>
                </a:solidFill>
                <a:latin typeface="Times New Roman" pitchFamily="18" charset="0"/>
              </a:defRPr>
            </a:lvl1pPr>
          </a:lstStyle>
          <a:p>
            <a:pPr>
              <a:defRPr/>
            </a:pPr>
            <a:endParaRPr lang="fr-FR"/>
          </a:p>
        </p:txBody>
      </p:sp>
      <p:sp>
        <p:nvSpPr>
          <p:cNvPr id="14343" name="Rectangle 7"/>
          <p:cNvSpPr>
            <a:spLocks noGrp="1" noChangeArrowheads="1"/>
          </p:cNvSpPr>
          <p:nvPr>
            <p:ph type="sldNum" sz="quarter" idx="5"/>
          </p:nvPr>
        </p:nvSpPr>
        <p:spPr bwMode="auto">
          <a:xfrm>
            <a:off x="3816198" y="9372918"/>
            <a:ext cx="2919565" cy="493396"/>
          </a:xfrm>
          <a:prstGeom prst="rect">
            <a:avLst/>
          </a:prstGeom>
          <a:noFill/>
          <a:ln w="9525">
            <a:noFill/>
            <a:miter lim="800000"/>
            <a:headEnd/>
            <a:tailEnd/>
          </a:ln>
          <a:effectLst/>
        </p:spPr>
        <p:txBody>
          <a:bodyPr vert="horz" wrap="square" lIns="90754" tIns="45377" rIns="90754" bIns="45377" numCol="1" anchor="b" anchorCtr="0" compatLnSpc="1">
            <a:prstTxWarp prst="textNoShape">
              <a:avLst/>
            </a:prstTxWarp>
          </a:bodyPr>
          <a:lstStyle>
            <a:lvl1pPr algn="r">
              <a:defRPr sz="1200" b="0">
                <a:solidFill>
                  <a:schemeClr val="tx1"/>
                </a:solidFill>
                <a:latin typeface="Times New Roman" pitchFamily="18" charset="0"/>
              </a:defRPr>
            </a:lvl1pPr>
          </a:lstStyle>
          <a:p>
            <a:pPr>
              <a:defRPr/>
            </a:pPr>
            <a:fld id="{5D187F08-3B0C-43C4-AF40-CC931E629F5A}" type="slidenum">
              <a:rPr lang="fr-FR"/>
              <a:pPr>
                <a:defRPr/>
              </a:pPr>
              <a:t>‹N°›</a:t>
            </a:fld>
            <a:endParaRPr lang="fr-FR"/>
          </a:p>
        </p:txBody>
      </p:sp>
    </p:spTree>
    <p:extLst>
      <p:ext uri="{BB962C8B-B14F-4D97-AF65-F5344CB8AC3E}">
        <p14:creationId xmlns:p14="http://schemas.microsoft.com/office/powerpoint/2010/main" val="11245643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9" name="Rectangle 9"/>
          <p:cNvSpPr>
            <a:spLocks noChangeArrowheads="1"/>
          </p:cNvSpPr>
          <p:nvPr userDrawn="1"/>
        </p:nvSpPr>
        <p:spPr bwMode="auto">
          <a:xfrm>
            <a:off x="0" y="-30163"/>
            <a:ext cx="9144000" cy="914401"/>
          </a:xfrm>
          <a:prstGeom prst="rect">
            <a:avLst/>
          </a:prstGeom>
          <a:solidFill>
            <a:srgbClr val="023787"/>
          </a:solidFill>
          <a:ln w="12700">
            <a:noFill/>
            <a:miter lim="800000"/>
            <a:headEnd type="none" w="sm" len="sm"/>
            <a:tailEnd type="none" w="sm" len="sm"/>
          </a:ln>
          <a:effectLst/>
        </p:spPr>
        <p:txBody>
          <a:bodyPr wrap="none" anchor="ctr"/>
          <a:lstStyle/>
          <a:p>
            <a:pPr>
              <a:defRPr/>
            </a:pPr>
            <a:endParaRPr lang="fr-FR"/>
          </a:p>
        </p:txBody>
      </p:sp>
      <p:sp>
        <p:nvSpPr>
          <p:cNvPr id="3" name="Sous-titre 2"/>
          <p:cNvSpPr>
            <a:spLocks noGrp="1"/>
          </p:cNvSpPr>
          <p:nvPr>
            <p:ph type="subTitle" idx="1"/>
          </p:nvPr>
        </p:nvSpPr>
        <p:spPr>
          <a:xfrm>
            <a:off x="1357290" y="5953840"/>
            <a:ext cx="6429420" cy="571504"/>
          </a:xfrm>
        </p:spPr>
        <p:txBody>
          <a:bodyPr/>
          <a:lstStyle>
            <a:lvl1pPr marL="0" indent="0" algn="just">
              <a:spcBef>
                <a:spcPts val="600"/>
              </a:spcBef>
              <a:buNone/>
              <a:defRPr sz="1600" b="1" baseline="0">
                <a:solidFill>
                  <a:srgbClr val="023787"/>
                </a:solidFill>
                <a:effectLst>
                  <a:outerShdw blurRad="38100" dist="38100" dir="2700000" algn="tl">
                    <a:srgbClr val="000000">
                      <a:alpha val="43137"/>
                    </a:srgbClr>
                  </a:outerShdw>
                </a:effectLst>
                <a:latin typeface="+mj-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Modifiez le style des sous-titres du masque</a:t>
            </a:r>
            <a:endParaRPr lang="fr-FR" dirty="0"/>
          </a:p>
        </p:txBody>
      </p:sp>
      <p:pic>
        <p:nvPicPr>
          <p:cNvPr id="12"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57313" y="1568450"/>
            <a:ext cx="6429375" cy="438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re 1"/>
          <p:cNvSpPr>
            <a:spLocks noGrp="1"/>
          </p:cNvSpPr>
          <p:nvPr>
            <p:ph type="ctrTitle"/>
          </p:nvPr>
        </p:nvSpPr>
        <p:spPr>
          <a:xfrm>
            <a:off x="3571868" y="3214686"/>
            <a:ext cx="2000264" cy="2214578"/>
          </a:xfrm>
        </p:spPr>
        <p:txBody>
          <a:bodyPr lIns="72000" tIns="36000" rIns="72000" bIns="36000"/>
          <a:lstStyle>
            <a:lvl1pPr marL="0" indent="0" algn="ctr">
              <a:defRPr sz="2000" baseline="0">
                <a:solidFill>
                  <a:schemeClr val="bg1"/>
                </a:solidFill>
                <a:effectLst/>
                <a:latin typeface="+mn-lt"/>
                <a:cs typeface="Arial" pitchFamily="34" charset="0"/>
              </a:defRPr>
            </a:lvl1pPr>
          </a:lstStyle>
          <a:p>
            <a:r>
              <a:rPr lang="fr-FR" smtClean="0"/>
              <a:t>Modifiez le style du titre</a:t>
            </a:r>
            <a:endParaRPr lang="fr-FR" dirty="0"/>
          </a:p>
        </p:txBody>
      </p:sp>
      <p:pic>
        <p:nvPicPr>
          <p:cNvPr id="4" name="Imag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39952" y="918694"/>
            <a:ext cx="720000" cy="926130"/>
          </a:xfrm>
          <a:prstGeom prst="rect">
            <a:avLst/>
          </a:prstGeom>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lIns="324000" rIns="324000"/>
          <a:lstStyle>
            <a:lvl1pPr>
              <a:defRPr u="none">
                <a:solidFill>
                  <a:srgbClr val="FFC000"/>
                </a:solidFill>
                <a:effectLst>
                  <a:outerShdw blurRad="38100" dist="38100" dir="2700000" algn="tl">
                    <a:srgbClr val="000000">
                      <a:alpha val="43137"/>
                    </a:srgbClr>
                  </a:outerShdw>
                </a:effectLst>
              </a:defRPr>
            </a:lvl1pPr>
          </a:lstStyle>
          <a:p>
            <a:r>
              <a:rPr lang="fr-FR" smtClean="0"/>
              <a:t>Modifiez le style du titre</a:t>
            </a:r>
            <a:endParaRPr lang="fr-FR" dirty="0"/>
          </a:p>
        </p:txBody>
      </p:sp>
      <p:sp>
        <p:nvSpPr>
          <p:cNvPr id="3" name="Espace réservé du contenu 2"/>
          <p:cNvSpPr>
            <a:spLocks noGrp="1"/>
          </p:cNvSpPr>
          <p:nvPr>
            <p:ph idx="1"/>
          </p:nvPr>
        </p:nvSpPr>
        <p:spPr/>
        <p:txBody>
          <a:bodyPr/>
          <a:lstStyle>
            <a:lvl1pPr marL="324000" indent="-324000">
              <a:spcBef>
                <a:spcPts val="600"/>
              </a:spcBef>
              <a:buClr>
                <a:srgbClr val="E4A300"/>
              </a:buClr>
              <a:buFont typeface="Wingdings 3" pitchFamily="18" charset="2"/>
              <a:buChar char=""/>
              <a:defRPr b="1">
                <a:solidFill>
                  <a:srgbClr val="023787"/>
                </a:solidFill>
                <a:effectLst/>
              </a:defRPr>
            </a:lvl1pPr>
            <a:lvl2pPr marL="648000" indent="-324000">
              <a:spcBef>
                <a:spcPts val="600"/>
              </a:spcBef>
              <a:buClr>
                <a:srgbClr val="002060"/>
              </a:buClr>
              <a:buFont typeface="Wingdings" pitchFamily="2" charset="2"/>
              <a:buChar char=""/>
              <a:defRPr sz="1800" b="1" i="1" baseline="0">
                <a:solidFill>
                  <a:srgbClr val="1F5BA5"/>
                </a:solidFill>
                <a:effectLst/>
                <a:latin typeface="Arial" panose="020B0604020202020204" pitchFamily="34" charset="0"/>
              </a:defRPr>
            </a:lvl2pPr>
            <a:lvl3pPr marL="648000" indent="0">
              <a:spcBef>
                <a:spcPts val="600"/>
              </a:spcBef>
              <a:buFontTx/>
              <a:buNone/>
              <a:defRPr sz="1600" b="1" i="0" u="none" baseline="0">
                <a:solidFill>
                  <a:srgbClr val="1F5BA5"/>
                </a:solidFill>
                <a:effectLst/>
                <a:latin typeface="Arial" panose="020B0604020202020204" pitchFamily="34" charset="0"/>
              </a:defRPr>
            </a:lvl3pPr>
            <a:lvl4pPr marL="628650" indent="266700">
              <a:spcBef>
                <a:spcPts val="600"/>
              </a:spcBef>
              <a:buClrTx/>
              <a:buFontTx/>
              <a:buNone/>
              <a:defRPr sz="1400" i="0">
                <a:solidFill>
                  <a:schemeClr val="tx1"/>
                </a:solidFill>
                <a:latin typeface="+mn-lt"/>
              </a:defRPr>
            </a:lvl4pPr>
            <a:lvl5pPr marL="860425" indent="215900">
              <a:spcBef>
                <a:spcPts val="600"/>
              </a:spcBef>
              <a:buClr>
                <a:srgbClr val="E4A300"/>
              </a:buClr>
              <a:buFont typeface="Wingdings" pitchFamily="2" charset="2"/>
              <a:buChar char="Ø"/>
              <a:defRPr lang="fr-FR" sz="1400" b="1" i="1" dirty="0">
                <a:solidFill>
                  <a:srgbClr val="792E81"/>
                </a:solidFill>
                <a:latin typeface="Times New Roman" pitchFamily="18" charset="0"/>
                <a:cs typeface="Times New Roman" pitchFamily="18" charset="0"/>
              </a:defRPr>
            </a:lvl5pPr>
          </a:lstStyle>
          <a:p>
            <a:pPr lvl="0"/>
            <a:r>
              <a:rPr lang="fr-FR" smtClean="0"/>
              <a:t>Modifiez les styles du texte du masque</a:t>
            </a:r>
          </a:p>
          <a:p>
            <a:pPr lvl="1"/>
            <a:r>
              <a:rPr lang="fr-FR" smtClean="0"/>
              <a:t>Deuxième niveau</a:t>
            </a:r>
          </a:p>
          <a:p>
            <a:pPr lvl="2"/>
            <a:r>
              <a:rPr lang="fr-FR" smtClean="0"/>
              <a:t>Troisième niveau</a:t>
            </a:r>
          </a:p>
        </p:txBody>
      </p:sp>
      <p:sp>
        <p:nvSpPr>
          <p:cNvPr id="4" name="Rectangle 5"/>
          <p:cNvSpPr>
            <a:spLocks noGrp="1" noChangeArrowheads="1"/>
          </p:cNvSpPr>
          <p:nvPr>
            <p:ph type="ftr" sz="quarter" idx="10"/>
          </p:nvPr>
        </p:nvSpPr>
        <p:spPr>
          <a:xfrm>
            <a:off x="500063" y="6572250"/>
            <a:ext cx="5800177" cy="285750"/>
          </a:xfrm>
        </p:spPr>
        <p:txBody>
          <a:bodyPr/>
          <a:lstStyle>
            <a:lvl1pPr>
              <a:defRPr/>
            </a:lvl1pPr>
          </a:lstStyle>
          <a:p>
            <a:pPr>
              <a:defRPr/>
            </a:pPr>
            <a:r>
              <a:rPr lang="fr-FR" smtClean="0"/>
              <a:t>Titre de la présentation</a:t>
            </a:r>
            <a:endParaRPr lang="fr-FR"/>
          </a:p>
        </p:txBody>
      </p:sp>
      <p:sp>
        <p:nvSpPr>
          <p:cNvPr id="5" name="Rectangle 11"/>
          <p:cNvSpPr>
            <a:spLocks noGrp="1" noChangeArrowheads="1"/>
          </p:cNvSpPr>
          <p:nvPr>
            <p:ph type="sldNum" sz="quarter" idx="11"/>
          </p:nvPr>
        </p:nvSpPr>
        <p:spPr/>
        <p:txBody>
          <a:bodyPr/>
          <a:lstStyle>
            <a:lvl1pPr>
              <a:defRPr/>
            </a:lvl1pPr>
          </a:lstStyle>
          <a:p>
            <a:pPr>
              <a:defRPr/>
            </a:pPr>
            <a:fld id="{D4EE3919-AC34-40F6-9F3A-918B5F1AEF53}" type="slidenum">
              <a:rPr lang="fr-FR"/>
              <a:pPr>
                <a:defRPr/>
              </a:pPr>
              <a:t>‹N°›</a:t>
            </a:fld>
            <a:endParaRPr lang="fr-FR"/>
          </a:p>
        </p:txBody>
      </p:sp>
      <p:sp>
        <p:nvSpPr>
          <p:cNvPr id="6" name="Espace réservé de la date 9"/>
          <p:cNvSpPr>
            <a:spLocks noGrp="1"/>
          </p:cNvSpPr>
          <p:nvPr>
            <p:ph type="dt" sz="half" idx="2"/>
          </p:nvPr>
        </p:nvSpPr>
        <p:spPr>
          <a:xfrm>
            <a:off x="6372250" y="6572272"/>
            <a:ext cx="1557336" cy="285728"/>
          </a:xfrm>
          <a:prstGeom prst="rect">
            <a:avLst/>
          </a:prstGeom>
        </p:spPr>
        <p:txBody>
          <a:bodyPr vert="horz" lIns="91440" tIns="45720" rIns="91440" bIns="45720" rtlCol="0" anchor="ctr"/>
          <a:lstStyle>
            <a:lvl1pPr algn="l">
              <a:defRPr sz="1200" b="0">
                <a:solidFill>
                  <a:srgbClr val="1F5BA5"/>
                </a:solidFill>
                <a:latin typeface="Calibri" pitchFamily="34" charset="0"/>
              </a:defRPr>
            </a:lvl1pPr>
          </a:lstStyle>
          <a:p>
            <a:fld id="{2298112B-5A3E-4F80-B732-173957D66A45}" type="datetime4">
              <a:rPr lang="fr-FR" smtClean="0"/>
              <a:t>13 juin 2018</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rgbClr val="E4A300"/>
                </a:solidFill>
                <a:effectLst>
                  <a:outerShdw blurRad="38100" dist="38100" dir="2700000" algn="tl">
                    <a:srgbClr val="000000">
                      <a:alpha val="43137"/>
                    </a:srgbClr>
                  </a:outerShdw>
                </a:effectLst>
              </a:defRPr>
            </a:lvl1pPr>
          </a:lstStyle>
          <a:p>
            <a:r>
              <a:rPr lang="fr-FR" smtClean="0"/>
              <a:t>Modifiez le style du titre</a:t>
            </a:r>
            <a:endParaRPr lang="fr-FR" dirty="0"/>
          </a:p>
        </p:txBody>
      </p:sp>
      <p:sp>
        <p:nvSpPr>
          <p:cNvPr id="3" name="Rectangle 5"/>
          <p:cNvSpPr>
            <a:spLocks noGrp="1" noChangeArrowheads="1"/>
          </p:cNvSpPr>
          <p:nvPr>
            <p:ph type="ftr" sz="quarter" idx="10"/>
          </p:nvPr>
        </p:nvSpPr>
        <p:spPr>
          <a:xfrm>
            <a:off x="500063" y="6572250"/>
            <a:ext cx="5800177" cy="285750"/>
          </a:xfrm>
        </p:spPr>
        <p:txBody>
          <a:bodyPr/>
          <a:lstStyle>
            <a:lvl1pPr>
              <a:defRPr/>
            </a:lvl1pPr>
          </a:lstStyle>
          <a:p>
            <a:pPr>
              <a:defRPr/>
            </a:pPr>
            <a:r>
              <a:rPr lang="fr-FR" smtClean="0"/>
              <a:t>Titre de la présentation</a:t>
            </a:r>
            <a:endParaRPr lang="fr-FR"/>
          </a:p>
        </p:txBody>
      </p:sp>
      <p:sp>
        <p:nvSpPr>
          <p:cNvPr id="4" name="Rectangle 11"/>
          <p:cNvSpPr>
            <a:spLocks noGrp="1" noChangeArrowheads="1"/>
          </p:cNvSpPr>
          <p:nvPr>
            <p:ph type="sldNum" sz="quarter" idx="11"/>
          </p:nvPr>
        </p:nvSpPr>
        <p:spPr/>
        <p:txBody>
          <a:bodyPr/>
          <a:lstStyle>
            <a:lvl1pPr>
              <a:defRPr/>
            </a:lvl1pPr>
          </a:lstStyle>
          <a:p>
            <a:pPr>
              <a:defRPr/>
            </a:pPr>
            <a:fld id="{077DF2B0-C311-4B6C-88FC-DF99FFC6FA3C}" type="slidenum">
              <a:rPr lang="fr-FR"/>
              <a:pPr>
                <a:defRPr/>
              </a:pPr>
              <a:t>‹N°›</a:t>
            </a:fld>
            <a:endParaRPr lang="fr-FR"/>
          </a:p>
        </p:txBody>
      </p:sp>
      <p:sp>
        <p:nvSpPr>
          <p:cNvPr id="5" name="Espace réservé de la date 9"/>
          <p:cNvSpPr>
            <a:spLocks noGrp="1"/>
          </p:cNvSpPr>
          <p:nvPr>
            <p:ph type="dt" sz="half" idx="2"/>
          </p:nvPr>
        </p:nvSpPr>
        <p:spPr>
          <a:xfrm>
            <a:off x="6372250" y="6572272"/>
            <a:ext cx="1557336" cy="285728"/>
          </a:xfrm>
          <a:prstGeom prst="rect">
            <a:avLst/>
          </a:prstGeom>
        </p:spPr>
        <p:txBody>
          <a:bodyPr vert="horz" lIns="91440" tIns="45720" rIns="91440" bIns="45720" rtlCol="0" anchor="ctr"/>
          <a:lstStyle>
            <a:lvl1pPr algn="l">
              <a:defRPr sz="1200" b="0">
                <a:solidFill>
                  <a:srgbClr val="1F5BA5"/>
                </a:solidFill>
                <a:latin typeface="Calibri" pitchFamily="34" charset="0"/>
              </a:defRPr>
            </a:lvl1pPr>
          </a:lstStyle>
          <a:p>
            <a:fld id="{508ECE01-9110-4A46-AAA7-79CC48307AF6}" type="datetime4">
              <a:rPr lang="fr-FR" smtClean="0"/>
              <a:t>13 juin 2018</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500063" y="6572250"/>
            <a:ext cx="5800177" cy="285750"/>
          </a:xfrm>
        </p:spPr>
        <p:txBody>
          <a:bodyPr/>
          <a:lstStyle>
            <a:lvl1pPr>
              <a:defRPr/>
            </a:lvl1pPr>
          </a:lstStyle>
          <a:p>
            <a:pPr>
              <a:defRPr/>
            </a:pPr>
            <a:r>
              <a:rPr lang="fr-FR" smtClean="0"/>
              <a:t>Titre de la présentation</a:t>
            </a:r>
            <a:endParaRPr lang="fr-FR"/>
          </a:p>
        </p:txBody>
      </p:sp>
      <p:sp>
        <p:nvSpPr>
          <p:cNvPr id="3" name="Rectangle 11"/>
          <p:cNvSpPr>
            <a:spLocks noGrp="1" noChangeArrowheads="1"/>
          </p:cNvSpPr>
          <p:nvPr>
            <p:ph type="sldNum" sz="quarter" idx="11"/>
          </p:nvPr>
        </p:nvSpPr>
        <p:spPr/>
        <p:txBody>
          <a:bodyPr/>
          <a:lstStyle>
            <a:lvl1pPr>
              <a:defRPr/>
            </a:lvl1pPr>
          </a:lstStyle>
          <a:p>
            <a:pPr>
              <a:defRPr/>
            </a:pPr>
            <a:fld id="{3EF725A5-925F-4FF1-AB77-B1E924674FB8}" type="slidenum">
              <a:rPr lang="fr-FR"/>
              <a:pPr>
                <a:defRPr/>
              </a:pPr>
              <a:t>‹N°›</a:t>
            </a:fld>
            <a:endParaRPr lang="fr-FR"/>
          </a:p>
        </p:txBody>
      </p:sp>
      <p:sp>
        <p:nvSpPr>
          <p:cNvPr id="4" name="Espace réservé de la date 9"/>
          <p:cNvSpPr>
            <a:spLocks noGrp="1"/>
          </p:cNvSpPr>
          <p:nvPr>
            <p:ph type="dt" sz="half" idx="2"/>
          </p:nvPr>
        </p:nvSpPr>
        <p:spPr>
          <a:xfrm>
            <a:off x="6444260" y="6572272"/>
            <a:ext cx="1485326" cy="285728"/>
          </a:xfrm>
          <a:prstGeom prst="rect">
            <a:avLst/>
          </a:prstGeom>
        </p:spPr>
        <p:txBody>
          <a:bodyPr vert="horz" lIns="91440" tIns="45720" rIns="91440" bIns="45720" rtlCol="0" anchor="ctr"/>
          <a:lstStyle>
            <a:lvl1pPr algn="l">
              <a:defRPr sz="1200" b="0">
                <a:solidFill>
                  <a:srgbClr val="1F5BA5"/>
                </a:solidFill>
                <a:latin typeface="Calibri" pitchFamily="34" charset="0"/>
              </a:defRPr>
            </a:lvl1pPr>
          </a:lstStyle>
          <a:p>
            <a:fld id="{7492F74B-0C41-47C4-9DBD-BF1458881C8A}" type="datetime4">
              <a:rPr lang="fr-FR" smtClean="0"/>
              <a:t>13 juin 2018</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9"/>
          <p:cNvSpPr>
            <a:spLocks noChangeArrowheads="1"/>
          </p:cNvSpPr>
          <p:nvPr/>
        </p:nvSpPr>
        <p:spPr bwMode="auto">
          <a:xfrm>
            <a:off x="0" y="-30163"/>
            <a:ext cx="9144000" cy="914401"/>
          </a:xfrm>
          <a:prstGeom prst="rect">
            <a:avLst/>
          </a:prstGeom>
          <a:solidFill>
            <a:srgbClr val="023787"/>
          </a:solidFill>
          <a:ln w="12700">
            <a:noFill/>
            <a:miter lim="800000"/>
            <a:headEnd type="none" w="sm" len="sm"/>
            <a:tailEnd type="none" w="sm" len="sm"/>
          </a:ln>
          <a:effectLst/>
        </p:spPr>
        <p:txBody>
          <a:bodyPr wrap="none" anchor="ctr"/>
          <a:lstStyle/>
          <a:p>
            <a:pPr>
              <a:defRPr/>
            </a:pPr>
            <a:endParaRPr lang="fr-FR"/>
          </a:p>
        </p:txBody>
      </p:sp>
      <p:sp>
        <p:nvSpPr>
          <p:cNvPr id="1027" name="Rectangle 2"/>
          <p:cNvSpPr>
            <a:spLocks noGrp="1" noChangeArrowheads="1"/>
          </p:cNvSpPr>
          <p:nvPr>
            <p:ph type="title"/>
          </p:nvPr>
        </p:nvSpPr>
        <p:spPr bwMode="auto">
          <a:xfrm>
            <a:off x="0" y="0"/>
            <a:ext cx="9144000" cy="857232"/>
          </a:xfrm>
          <a:prstGeom prst="rect">
            <a:avLst/>
          </a:prstGeom>
          <a:noFill/>
          <a:ln w="9525">
            <a:noFill/>
            <a:miter lim="800000"/>
            <a:headEnd/>
            <a:tailEnd/>
          </a:ln>
        </p:spPr>
        <p:txBody>
          <a:bodyPr vert="horz" wrap="square" lIns="288000" tIns="45720" rIns="288000" bIns="45720" numCol="1" anchor="ctr" anchorCtr="0" compatLnSpc="1">
            <a:prstTxWarp prst="textNoShape">
              <a:avLst/>
            </a:prstTxWarp>
          </a:bodyPr>
          <a:lstStyle/>
          <a:p>
            <a:pPr lvl="0"/>
            <a:r>
              <a:rPr lang="fr-FR" dirty="0" smtClean="0"/>
              <a:t>Cliquez pour modifier le style du titre du masque</a:t>
            </a:r>
          </a:p>
        </p:txBody>
      </p:sp>
      <p:sp>
        <p:nvSpPr>
          <p:cNvPr id="1028" name="Rectangle 3"/>
          <p:cNvSpPr>
            <a:spLocks noGrp="1" noChangeArrowheads="1"/>
          </p:cNvSpPr>
          <p:nvPr>
            <p:ph type="body" idx="1"/>
          </p:nvPr>
        </p:nvSpPr>
        <p:spPr bwMode="auto">
          <a:xfrm>
            <a:off x="285720" y="1071546"/>
            <a:ext cx="8553480" cy="514353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24000" lvl="0" indent="-324000" algn="l" rtl="0" eaLnBrk="0" fontAlgn="base" hangingPunct="0">
              <a:spcBef>
                <a:spcPts val="600"/>
              </a:spcBef>
              <a:spcAft>
                <a:spcPct val="0"/>
              </a:spcAft>
              <a:buClr>
                <a:srgbClr val="E4A300"/>
              </a:buClr>
              <a:buFont typeface="Wingdings 3" pitchFamily="18" charset="2"/>
              <a:buChar char=""/>
            </a:pPr>
            <a:r>
              <a:rPr lang="fr-FR" dirty="0" smtClean="0"/>
              <a:t>Cliquez pour modifier les styles du texte du masque</a:t>
            </a:r>
          </a:p>
          <a:p>
            <a:pPr marL="648000" lvl="1" indent="-324000" algn="l" rtl="0" eaLnBrk="1" fontAlgn="base" hangingPunct="1">
              <a:spcBef>
                <a:spcPts val="600"/>
              </a:spcBef>
              <a:spcAft>
                <a:spcPct val="0"/>
              </a:spcAft>
              <a:buClr>
                <a:srgbClr val="002060"/>
              </a:buClr>
              <a:buFont typeface="Wingdings" pitchFamily="2" charset="2"/>
              <a:buChar char=""/>
            </a:pPr>
            <a:r>
              <a:rPr lang="fr-FR" dirty="0" smtClean="0"/>
              <a:t>Deuxième niveau</a:t>
            </a:r>
          </a:p>
          <a:p>
            <a:pPr marL="648000" lvl="2" indent="0" algn="l" rtl="0" eaLnBrk="1" fontAlgn="base" hangingPunct="1">
              <a:spcBef>
                <a:spcPts val="600"/>
              </a:spcBef>
              <a:spcAft>
                <a:spcPct val="0"/>
              </a:spcAft>
              <a:buFontTx/>
              <a:buNone/>
            </a:pPr>
            <a:r>
              <a:rPr lang="fr-FR" dirty="0" smtClean="0"/>
              <a:t>Troisième niveau</a:t>
            </a:r>
          </a:p>
        </p:txBody>
      </p:sp>
      <p:pic>
        <p:nvPicPr>
          <p:cNvPr id="1029" name="Picture 3"/>
          <p:cNvPicPr>
            <a:picLocks noChangeAspect="1" noChangeArrowheads="1"/>
          </p:cNvPicPr>
          <p:nvPr/>
        </p:nvPicPr>
        <p:blipFill>
          <a:blip r:embed="rId6" cstate="print"/>
          <a:srcRect/>
          <a:stretch>
            <a:fillRect/>
          </a:stretch>
        </p:blipFill>
        <p:spPr bwMode="auto">
          <a:xfrm>
            <a:off x="-36640" y="6610350"/>
            <a:ext cx="9180513" cy="249238"/>
          </a:xfrm>
          <a:prstGeom prst="rect">
            <a:avLst/>
          </a:prstGeom>
          <a:noFill/>
          <a:ln w="9525">
            <a:noFill/>
            <a:miter lim="800000"/>
            <a:headEnd/>
            <a:tailEnd/>
          </a:ln>
        </p:spPr>
      </p:pic>
      <p:sp>
        <p:nvSpPr>
          <p:cNvPr id="18" name="Rectangle 5"/>
          <p:cNvSpPr>
            <a:spLocks noGrp="1" noChangeArrowheads="1"/>
          </p:cNvSpPr>
          <p:nvPr>
            <p:ph type="ftr" sz="quarter" idx="3"/>
          </p:nvPr>
        </p:nvSpPr>
        <p:spPr bwMode="auto">
          <a:xfrm>
            <a:off x="500063" y="6572250"/>
            <a:ext cx="6072201"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dirty="0" smtClean="0">
                <a:solidFill>
                  <a:schemeClr val="bg1"/>
                </a:solidFill>
                <a:latin typeface="Calibri" pitchFamily="34" charset="0"/>
              </a:defRPr>
            </a:lvl1pPr>
          </a:lstStyle>
          <a:p>
            <a:pPr>
              <a:defRPr/>
            </a:pPr>
            <a:r>
              <a:rPr lang="fr-FR" dirty="0"/>
              <a:t>Titre de la </a:t>
            </a:r>
            <a:r>
              <a:rPr lang="fr-FR" dirty="0" smtClean="0"/>
              <a:t>présentation</a:t>
            </a:r>
            <a:endParaRPr lang="fr-FR" dirty="0"/>
          </a:p>
        </p:txBody>
      </p:sp>
      <p:sp>
        <p:nvSpPr>
          <p:cNvPr id="19" name="Line 7"/>
          <p:cNvSpPr>
            <a:spLocks noChangeShapeType="1"/>
          </p:cNvSpPr>
          <p:nvPr/>
        </p:nvSpPr>
        <p:spPr bwMode="auto">
          <a:xfrm>
            <a:off x="0" y="6553200"/>
            <a:ext cx="9144000" cy="0"/>
          </a:xfrm>
          <a:prstGeom prst="line">
            <a:avLst/>
          </a:prstGeom>
          <a:noFill/>
          <a:ln w="6350">
            <a:solidFill>
              <a:srgbClr val="FFCC00"/>
            </a:solidFill>
            <a:round/>
            <a:headEnd/>
            <a:tailEnd/>
          </a:ln>
          <a:effectLst/>
        </p:spPr>
        <p:txBody>
          <a:bodyPr/>
          <a:lstStyle/>
          <a:p>
            <a:pPr>
              <a:defRPr/>
            </a:pPr>
            <a:endParaRPr lang="fr-FR"/>
          </a:p>
        </p:txBody>
      </p:sp>
      <p:sp>
        <p:nvSpPr>
          <p:cNvPr id="20" name="Rectangle 11"/>
          <p:cNvSpPr>
            <a:spLocks noGrp="1" noChangeArrowheads="1"/>
          </p:cNvSpPr>
          <p:nvPr>
            <p:ph type="sldNum" sz="quarter" idx="4"/>
          </p:nvPr>
        </p:nvSpPr>
        <p:spPr bwMode="auto">
          <a:xfrm>
            <a:off x="0" y="6572250"/>
            <a:ext cx="500063" cy="285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b="0" smtClean="0">
                <a:solidFill>
                  <a:schemeClr val="bg1"/>
                </a:solidFill>
                <a:latin typeface="Calibri" pitchFamily="34" charset="0"/>
              </a:defRPr>
            </a:lvl1pPr>
          </a:lstStyle>
          <a:p>
            <a:pPr>
              <a:defRPr/>
            </a:pPr>
            <a:fld id="{621D8064-B0AB-4648-8844-E3A5E02FD660}" type="slidenum">
              <a:rPr lang="fr-FR"/>
              <a:pPr>
                <a:defRPr/>
              </a:pPr>
              <a:t>‹N°›</a:t>
            </a:fld>
            <a:endParaRPr lang="fr-FR" dirty="0"/>
          </a:p>
        </p:txBody>
      </p:sp>
      <p:pic>
        <p:nvPicPr>
          <p:cNvPr id="2" name="Picture 38"/>
          <p:cNvPicPr>
            <a:picLocks noChangeAspect="1" noChangeArrowheads="1"/>
          </p:cNvPicPr>
          <p:nvPr/>
        </p:nvPicPr>
        <p:blipFill>
          <a:blip r:embed="rId7" cstate="print"/>
          <a:srcRect/>
          <a:stretch>
            <a:fillRect/>
          </a:stretch>
        </p:blipFill>
        <p:spPr bwMode="auto">
          <a:xfrm>
            <a:off x="8001000" y="6286500"/>
            <a:ext cx="954088" cy="276225"/>
          </a:xfrm>
          <a:prstGeom prst="rect">
            <a:avLst/>
          </a:prstGeom>
          <a:noFill/>
          <a:ln w="9525">
            <a:noFill/>
            <a:miter lim="800000"/>
            <a:headEnd/>
            <a:tailEnd/>
          </a:ln>
        </p:spPr>
      </p:pic>
      <p:sp>
        <p:nvSpPr>
          <p:cNvPr id="10" name="Espace réservé de la date 9"/>
          <p:cNvSpPr>
            <a:spLocks noGrp="1"/>
          </p:cNvSpPr>
          <p:nvPr>
            <p:ph type="dt" sz="half" idx="2"/>
          </p:nvPr>
        </p:nvSpPr>
        <p:spPr>
          <a:xfrm>
            <a:off x="6543154" y="6572272"/>
            <a:ext cx="1485326" cy="285728"/>
          </a:xfrm>
          <a:prstGeom prst="rect">
            <a:avLst/>
          </a:prstGeom>
        </p:spPr>
        <p:txBody>
          <a:bodyPr vert="horz" lIns="91440" tIns="45720" rIns="91440" bIns="45720" rtlCol="0" anchor="ctr"/>
          <a:lstStyle>
            <a:lvl1pPr algn="l">
              <a:defRPr sz="1200" b="0">
                <a:solidFill>
                  <a:srgbClr val="1F5BA5"/>
                </a:solidFill>
                <a:latin typeface="Calibri" pitchFamily="34" charset="0"/>
              </a:defRPr>
            </a:lvl1pPr>
          </a:lstStyle>
          <a:p>
            <a:fld id="{921BFF3D-E4EF-459F-8222-4854CC981704}" type="datetime4">
              <a:rPr lang="fr-FR" smtClean="0"/>
              <a:t>13 juin 2018</a:t>
            </a:fld>
            <a:endParaRPr lang="fr-F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8" r:id="rId3"/>
    <p:sldLayoutId id="2147483679" r:id="rId4"/>
  </p:sldLayoutIdLst>
  <p:timing>
    <p:tnLst>
      <p:par>
        <p:cTn id="1" dur="indefinite" restart="never" nodeType="tmRoot"/>
      </p:par>
    </p:tnLst>
  </p:timing>
  <p:hf hdr="0"/>
  <p:txStyles>
    <p:titleStyle>
      <a:lvl1pPr algn="l" rtl="0" eaLnBrk="1" fontAlgn="base" hangingPunct="1">
        <a:spcBef>
          <a:spcPct val="0"/>
        </a:spcBef>
        <a:spcAft>
          <a:spcPct val="0"/>
        </a:spcAft>
        <a:defRPr sz="2400" b="1">
          <a:solidFill>
            <a:srgbClr val="E4A300"/>
          </a:solidFill>
          <a:effectLst>
            <a:outerShdw blurRad="38100" dist="38100" dir="2700000" algn="tl">
              <a:srgbClr val="000000">
                <a:alpha val="43137"/>
              </a:srgbClr>
            </a:outerShdw>
          </a:effectLst>
          <a:latin typeface="+mj-lt"/>
          <a:ea typeface="+mj-ea"/>
          <a:cs typeface="+mj-cs"/>
        </a:defRPr>
      </a:lvl1pPr>
      <a:lvl2pPr algn="l" rtl="0" eaLnBrk="1" fontAlgn="base" hangingPunct="1">
        <a:spcBef>
          <a:spcPct val="0"/>
        </a:spcBef>
        <a:spcAft>
          <a:spcPct val="0"/>
        </a:spcAft>
        <a:defRPr sz="2400" b="1">
          <a:solidFill>
            <a:schemeClr val="bg1"/>
          </a:solidFill>
          <a:latin typeface="Arial" charset="0"/>
        </a:defRPr>
      </a:lvl2pPr>
      <a:lvl3pPr algn="l" rtl="0" eaLnBrk="1" fontAlgn="base" hangingPunct="1">
        <a:spcBef>
          <a:spcPct val="0"/>
        </a:spcBef>
        <a:spcAft>
          <a:spcPct val="0"/>
        </a:spcAft>
        <a:defRPr sz="2400" b="1">
          <a:solidFill>
            <a:schemeClr val="bg1"/>
          </a:solidFill>
          <a:latin typeface="Arial" charset="0"/>
        </a:defRPr>
      </a:lvl3pPr>
      <a:lvl4pPr algn="l" rtl="0" eaLnBrk="1" fontAlgn="base" hangingPunct="1">
        <a:spcBef>
          <a:spcPct val="0"/>
        </a:spcBef>
        <a:spcAft>
          <a:spcPct val="0"/>
        </a:spcAft>
        <a:defRPr sz="2400" b="1">
          <a:solidFill>
            <a:schemeClr val="bg1"/>
          </a:solidFill>
          <a:latin typeface="Arial" charset="0"/>
        </a:defRPr>
      </a:lvl4pPr>
      <a:lvl5pPr algn="l" rtl="0" eaLnBrk="1" fontAlgn="base" hangingPunct="1">
        <a:spcBef>
          <a:spcPct val="0"/>
        </a:spcBef>
        <a:spcAft>
          <a:spcPct val="0"/>
        </a:spcAft>
        <a:defRPr sz="2400" b="1">
          <a:solidFill>
            <a:schemeClr val="bg1"/>
          </a:solidFill>
          <a:latin typeface="Arial" charset="0"/>
        </a:defRPr>
      </a:lvl5pPr>
      <a:lvl6pPr marL="457200" algn="l" rtl="0" eaLnBrk="1" fontAlgn="base" hangingPunct="1">
        <a:spcBef>
          <a:spcPct val="0"/>
        </a:spcBef>
        <a:spcAft>
          <a:spcPct val="0"/>
        </a:spcAft>
        <a:defRPr sz="2400" b="1">
          <a:solidFill>
            <a:schemeClr val="bg1"/>
          </a:solidFill>
          <a:latin typeface="Arial" charset="0"/>
        </a:defRPr>
      </a:lvl6pPr>
      <a:lvl7pPr marL="914400" algn="l" rtl="0" eaLnBrk="1" fontAlgn="base" hangingPunct="1">
        <a:spcBef>
          <a:spcPct val="0"/>
        </a:spcBef>
        <a:spcAft>
          <a:spcPct val="0"/>
        </a:spcAft>
        <a:defRPr sz="2400" b="1">
          <a:solidFill>
            <a:schemeClr val="bg1"/>
          </a:solidFill>
          <a:latin typeface="Arial" charset="0"/>
        </a:defRPr>
      </a:lvl7pPr>
      <a:lvl8pPr marL="1371600" algn="l" rtl="0" eaLnBrk="1" fontAlgn="base" hangingPunct="1">
        <a:spcBef>
          <a:spcPct val="0"/>
        </a:spcBef>
        <a:spcAft>
          <a:spcPct val="0"/>
        </a:spcAft>
        <a:defRPr sz="2400" b="1">
          <a:solidFill>
            <a:schemeClr val="bg1"/>
          </a:solidFill>
          <a:latin typeface="Arial" charset="0"/>
        </a:defRPr>
      </a:lvl8pPr>
      <a:lvl9pPr marL="1828800" algn="l" rtl="0" eaLnBrk="1" fontAlgn="base" hangingPunct="1">
        <a:spcBef>
          <a:spcPct val="0"/>
        </a:spcBef>
        <a:spcAft>
          <a:spcPct val="0"/>
        </a:spcAft>
        <a:defRPr sz="2400" b="1">
          <a:solidFill>
            <a:schemeClr val="bg1"/>
          </a:solidFill>
          <a:latin typeface="Arial" charset="0"/>
        </a:defRPr>
      </a:lvl9pPr>
    </p:titleStyle>
    <p:bodyStyle>
      <a:lvl1pPr marL="342900" indent="-342900" algn="l" rtl="0" eaLnBrk="1" fontAlgn="base" hangingPunct="1">
        <a:spcBef>
          <a:spcPct val="20000"/>
        </a:spcBef>
        <a:spcAft>
          <a:spcPct val="0"/>
        </a:spcAft>
        <a:buFontTx/>
        <a:buNone/>
        <a:defRPr lang="fr-FR" sz="2000" b="1" dirty="0" smtClean="0">
          <a:solidFill>
            <a:srgbClr val="023787"/>
          </a:solidFill>
          <a:effectLst/>
          <a:latin typeface="+mn-lt"/>
          <a:ea typeface="+mn-ea"/>
          <a:cs typeface="+mn-cs"/>
        </a:defRPr>
      </a:lvl1pPr>
      <a:lvl2pPr marL="714375" indent="-66675" algn="l" rtl="0" eaLnBrk="1" fontAlgn="base" hangingPunct="1">
        <a:spcBef>
          <a:spcPct val="20000"/>
        </a:spcBef>
        <a:spcAft>
          <a:spcPct val="0"/>
        </a:spcAft>
        <a:buClr>
          <a:srgbClr val="021F77"/>
        </a:buClr>
        <a:buFont typeface="Wingdings" pitchFamily="2" charset="2"/>
        <a:buChar char=""/>
        <a:defRPr lang="fr-FR" sz="1800" b="1" i="1" baseline="0" dirty="0" smtClean="0">
          <a:solidFill>
            <a:srgbClr val="1F5BA5"/>
          </a:solidFill>
          <a:effectLst/>
          <a:latin typeface="Arial" panose="020B0604020202020204" pitchFamily="34" charset="0"/>
        </a:defRPr>
      </a:lvl2pPr>
      <a:lvl3pPr marL="648000" indent="-648000" algn="l" rtl="0" eaLnBrk="1" fontAlgn="base" hangingPunct="1">
        <a:spcBef>
          <a:spcPct val="20000"/>
        </a:spcBef>
        <a:spcAft>
          <a:spcPct val="0"/>
        </a:spcAft>
        <a:defRPr lang="fr-FR" sz="1600" b="1" i="0" u="none" baseline="0" dirty="0" smtClean="0">
          <a:solidFill>
            <a:srgbClr val="1F5BA5"/>
          </a:solidFill>
          <a:effectLst/>
          <a:latin typeface="Arial" panose="020B0604020202020204" pitchFamily="34" charset="0"/>
        </a:defRPr>
      </a:lvl3pPr>
      <a:lvl4pPr marL="669925" indent="701675" algn="l" rtl="0" eaLnBrk="1" fontAlgn="base" hangingPunct="1">
        <a:spcBef>
          <a:spcPct val="20000"/>
        </a:spcBef>
        <a:spcAft>
          <a:spcPct val="0"/>
        </a:spcAft>
        <a:buClr>
          <a:srgbClr val="FF0000"/>
        </a:buClr>
        <a:defRPr lang="fr-FR" sz="1400" i="0" dirty="0" smtClean="0">
          <a:solidFill>
            <a:srgbClr val="021F77"/>
          </a:solidFill>
          <a:latin typeface="+mj-lt"/>
        </a:defRPr>
      </a:lvl4pPr>
      <a:lvl5pPr marL="860425" indent="968375" algn="l" rtl="0" eaLnBrk="1" fontAlgn="base" hangingPunct="1">
        <a:spcBef>
          <a:spcPct val="20000"/>
        </a:spcBef>
        <a:spcAft>
          <a:spcPct val="0"/>
        </a:spcAft>
        <a:defRPr lang="fr-FR" sz="1400" b="1" i="1" dirty="0" smtClean="0">
          <a:solidFill>
            <a:srgbClr val="792E81"/>
          </a:solidFill>
          <a:latin typeface="Times New Roman" pitchFamily="18" charset="0"/>
          <a:cs typeface="Times New Roman" pitchFamily="18" charset="0"/>
        </a:defRPr>
      </a:lvl5pPr>
      <a:lvl6pPr marL="1317625" algn="l" rtl="0" eaLnBrk="1" fontAlgn="base" hangingPunct="1">
        <a:spcBef>
          <a:spcPct val="20000"/>
        </a:spcBef>
        <a:spcAft>
          <a:spcPct val="0"/>
        </a:spcAft>
        <a:defRPr sz="2000">
          <a:solidFill>
            <a:schemeClr val="tx1"/>
          </a:solidFill>
          <a:latin typeface="Times New Roman" pitchFamily="18" charset="0"/>
        </a:defRPr>
      </a:lvl6pPr>
      <a:lvl7pPr marL="1774825" algn="l" rtl="0" eaLnBrk="1" fontAlgn="base" hangingPunct="1">
        <a:spcBef>
          <a:spcPct val="20000"/>
        </a:spcBef>
        <a:spcAft>
          <a:spcPct val="0"/>
        </a:spcAft>
        <a:defRPr sz="2000">
          <a:solidFill>
            <a:schemeClr val="tx1"/>
          </a:solidFill>
          <a:latin typeface="Times New Roman" pitchFamily="18" charset="0"/>
        </a:defRPr>
      </a:lvl7pPr>
      <a:lvl8pPr marL="2232025" algn="l" rtl="0" eaLnBrk="1" fontAlgn="base" hangingPunct="1">
        <a:spcBef>
          <a:spcPct val="20000"/>
        </a:spcBef>
        <a:spcAft>
          <a:spcPct val="0"/>
        </a:spcAft>
        <a:defRPr sz="2000">
          <a:solidFill>
            <a:schemeClr val="tx1"/>
          </a:solidFill>
          <a:latin typeface="Times New Roman" pitchFamily="18" charset="0"/>
        </a:defRPr>
      </a:lvl8pPr>
      <a:lvl9pPr marL="2689225" algn="l" rtl="0" eaLnBrk="1" fontAlgn="base" hangingPunct="1">
        <a:spcBef>
          <a:spcPct val="20000"/>
        </a:spcBef>
        <a:spcAft>
          <a:spcPct val="0"/>
        </a:spcAft>
        <a:defRPr sz="2000">
          <a:solidFill>
            <a:schemeClr val="tx1"/>
          </a:solidFill>
          <a:latin typeface="Times New Roman" pitchFamily="18"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563888" y="3578659"/>
            <a:ext cx="2088232" cy="2376264"/>
          </a:xfrm>
        </p:spPr>
        <p:txBody>
          <a:bodyPr/>
          <a:lstStyle/>
          <a:p>
            <a:pPr>
              <a:spcAft>
                <a:spcPts val="600"/>
              </a:spcAft>
              <a:defRPr/>
            </a:pPr>
            <a:r>
              <a:rPr lang="fr-FR" sz="1700" dirty="0" smtClean="0"/>
              <a:t>RDC</a:t>
            </a:r>
            <a:r>
              <a:rPr lang="fr-FR" sz="1700" dirty="0" smtClean="0"/>
              <a:t/>
            </a:r>
            <a:br>
              <a:rPr lang="fr-FR" sz="1700" dirty="0" smtClean="0"/>
            </a:br>
            <a:r>
              <a:rPr lang="fr-FR" sz="1700" dirty="0" smtClean="0"/>
              <a:t>-</a:t>
            </a:r>
            <a:br>
              <a:rPr lang="fr-FR" sz="1700" dirty="0" smtClean="0"/>
            </a:br>
            <a:r>
              <a:rPr lang="fr-FR" sz="1800" dirty="0" smtClean="0"/>
              <a:t>L’embellie des cours ne lève pas la pression sur les entreprises</a:t>
            </a:r>
            <a:r>
              <a:rPr lang="fr-FR" dirty="0" smtClean="0"/>
              <a:t/>
            </a:r>
            <a:br>
              <a:rPr lang="fr-FR" dirty="0" smtClean="0"/>
            </a:br>
            <a:r>
              <a:rPr lang="fr-FR" sz="1400" dirty="0" smtClean="0"/>
              <a:t/>
            </a:r>
            <a:br>
              <a:rPr lang="fr-FR" sz="1400" dirty="0" smtClean="0"/>
            </a:br>
            <a:r>
              <a:rPr lang="fr-FR" sz="1200" dirty="0" smtClean="0"/>
              <a:t>Semaine Française</a:t>
            </a:r>
            <a:r>
              <a:rPr lang="fr-FR" sz="1000" b="0" dirty="0"/>
              <a:t/>
            </a:r>
            <a:br>
              <a:rPr lang="fr-FR" sz="1000" b="0" dirty="0"/>
            </a:br>
            <a:r>
              <a:rPr lang="fr-FR" sz="1000" b="0" dirty="0" smtClean="0"/>
              <a:t>Kinshasa, juin</a:t>
            </a:r>
            <a:r>
              <a:rPr lang="fr-FR" sz="1000" b="0" dirty="0" smtClean="0"/>
              <a:t> </a:t>
            </a:r>
            <a:r>
              <a:rPr lang="fr-FR" sz="1000" b="0" dirty="0" smtClean="0"/>
              <a:t>2018</a:t>
            </a:r>
            <a:endParaRPr lang="fr-FR" sz="1100" b="0" dirty="0"/>
          </a:p>
        </p:txBody>
      </p:sp>
      <p:sp>
        <p:nvSpPr>
          <p:cNvPr id="2" name="ZoneTexte 1"/>
          <p:cNvSpPr txBox="1"/>
          <p:nvPr/>
        </p:nvSpPr>
        <p:spPr>
          <a:xfrm>
            <a:off x="1403648" y="5949280"/>
            <a:ext cx="6336704" cy="553998"/>
          </a:xfrm>
          <a:prstGeom prst="rect">
            <a:avLst/>
          </a:prstGeom>
          <a:noFill/>
        </p:spPr>
        <p:txBody>
          <a:bodyPr wrap="square" rtlCol="0">
            <a:spAutoFit/>
          </a:bodyPr>
          <a:lstStyle/>
          <a:p>
            <a:pPr algn="ctr"/>
            <a:r>
              <a:rPr lang="fr-FR" altLang="fr-FR" sz="1000" dirty="0">
                <a:solidFill>
                  <a:srgbClr val="021F77"/>
                </a:solidFill>
              </a:rPr>
              <a:t>Nos valeurs : l'ouverture, la loyauté, l'engagement, l'esprit d'équipe</a:t>
            </a:r>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a:t>
            </a:r>
            <a:endParaRPr lang="fr-FR" dirty="0"/>
          </a:p>
        </p:txBody>
      </p:sp>
      <p:sp>
        <p:nvSpPr>
          <p:cNvPr id="3" name="Espace réservé du contenu 2"/>
          <p:cNvSpPr>
            <a:spLocks noGrp="1"/>
          </p:cNvSpPr>
          <p:nvPr>
            <p:ph idx="1"/>
          </p:nvPr>
        </p:nvSpPr>
        <p:spPr/>
        <p:txBody>
          <a:bodyPr anchor="ctr"/>
          <a:lstStyle/>
          <a:p>
            <a:r>
              <a:rPr lang="fr-FR" dirty="0" smtClean="0"/>
              <a:t>La hausse des cours améliore le cadre macro économique </a:t>
            </a:r>
          </a:p>
          <a:p>
            <a:endParaRPr lang="fr-FR" dirty="0" smtClean="0"/>
          </a:p>
          <a:p>
            <a:r>
              <a:rPr lang="fr-FR" dirty="0" smtClean="0"/>
              <a:t>La reprise induite n’ a pas à ce jour d’effet d’entrainement majeur sur le secteur non extractif</a:t>
            </a:r>
          </a:p>
          <a:p>
            <a:endParaRPr lang="fr-FR" dirty="0"/>
          </a:p>
          <a:p>
            <a:r>
              <a:rPr lang="fr-FR" dirty="0" smtClean="0"/>
              <a:t>L’évolution de la situation politique aura un effet déterminant sur les finances publiques, la situation des entreprises et le niveau de vie des populations</a:t>
            </a:r>
          </a:p>
          <a:p>
            <a:endParaRPr lang="fr-FR"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10</a:t>
            </a:fld>
            <a:endParaRPr lang="fr-FR"/>
          </a:p>
        </p:txBody>
      </p:sp>
      <p:sp>
        <p:nvSpPr>
          <p:cNvPr id="7" name="Espace réservé de la date 5"/>
          <p:cNvSpPr>
            <a:spLocks noGrp="1"/>
          </p:cNvSpPr>
          <p:nvPr>
            <p:ph type="dt" sz="half" idx="2"/>
          </p:nvPr>
        </p:nvSpPr>
        <p:spPr>
          <a:xfrm>
            <a:off x="6372250" y="6582663"/>
            <a:ext cx="2360742" cy="285728"/>
          </a:xfrm>
        </p:spPr>
        <p:txBody>
          <a:bodyPr/>
          <a:lstStyle/>
          <a:p>
            <a:r>
              <a:rPr lang="fr-FR" dirty="0" smtClean="0"/>
              <a:t>Kinshasa, juin </a:t>
            </a:r>
            <a:r>
              <a:rPr lang="fr-FR" dirty="0" smtClean="0"/>
              <a:t>2018</a:t>
            </a:r>
            <a:endParaRPr lang="fr-FR" dirty="0"/>
          </a:p>
        </p:txBody>
      </p:sp>
    </p:spTree>
    <p:extLst>
      <p:ext uri="{BB962C8B-B14F-4D97-AF65-F5344CB8AC3E}">
        <p14:creationId xmlns:p14="http://schemas.microsoft.com/office/powerpoint/2010/main" val="309183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Une reprise polarisée</a:t>
            </a:r>
            <a:endParaRPr lang="fr-FR" sz="2800"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2</a:t>
            </a:fld>
            <a:endParaRPr lang="fr-FR"/>
          </a:p>
        </p:txBody>
      </p:sp>
      <p:sp>
        <p:nvSpPr>
          <p:cNvPr id="12" name="Espace réservé de la date 5"/>
          <p:cNvSpPr>
            <a:spLocks noGrp="1"/>
          </p:cNvSpPr>
          <p:nvPr>
            <p:ph type="dt" sz="half" idx="2"/>
          </p:nvPr>
        </p:nvSpPr>
        <p:spPr>
          <a:xfrm>
            <a:off x="6372250" y="6582663"/>
            <a:ext cx="2360742" cy="285728"/>
          </a:xfrm>
        </p:spPr>
        <p:txBody>
          <a:bodyPr/>
          <a:lstStyle/>
          <a:p>
            <a:r>
              <a:rPr lang="fr-FR" dirty="0" smtClean="0"/>
              <a:t>Kinshasa, juin </a:t>
            </a:r>
            <a:r>
              <a:rPr lang="fr-FR" dirty="0" smtClean="0"/>
              <a:t>2018</a:t>
            </a:r>
            <a:endParaRPr lang="fr-FR" dirty="0"/>
          </a:p>
        </p:txBody>
      </p:sp>
      <p:graphicFrame>
        <p:nvGraphicFramePr>
          <p:cNvPr id="9" name="Graphique 8"/>
          <p:cNvGraphicFramePr/>
          <p:nvPr>
            <p:extLst>
              <p:ext uri="{D42A27DB-BD31-4B8C-83A1-F6EECF244321}">
                <p14:modId xmlns:p14="http://schemas.microsoft.com/office/powerpoint/2010/main" val="3650266730"/>
              </p:ext>
            </p:extLst>
          </p:nvPr>
        </p:nvGraphicFramePr>
        <p:xfrm>
          <a:off x="500062" y="1196752"/>
          <a:ext cx="8232929" cy="48965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4751098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Une reprise polarisée</a:t>
            </a:r>
            <a:endParaRPr lang="fr-FR" sz="2800"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3</a:t>
            </a:fld>
            <a:endParaRPr lang="fr-FR"/>
          </a:p>
        </p:txBody>
      </p:sp>
      <p:graphicFrame>
        <p:nvGraphicFramePr>
          <p:cNvPr id="9" name="Graphique 8"/>
          <p:cNvGraphicFramePr/>
          <p:nvPr>
            <p:extLst>
              <p:ext uri="{D42A27DB-BD31-4B8C-83A1-F6EECF244321}">
                <p14:modId xmlns:p14="http://schemas.microsoft.com/office/powerpoint/2010/main" val="1660096028"/>
              </p:ext>
            </p:extLst>
          </p:nvPr>
        </p:nvGraphicFramePr>
        <p:xfrm>
          <a:off x="500062" y="1268760"/>
          <a:ext cx="8392417" cy="4824536"/>
        </p:xfrm>
        <a:graphic>
          <a:graphicData uri="http://schemas.openxmlformats.org/drawingml/2006/chart">
            <c:chart xmlns:c="http://schemas.openxmlformats.org/drawingml/2006/chart" xmlns:r="http://schemas.openxmlformats.org/officeDocument/2006/relationships" r:id="rId2"/>
          </a:graphicData>
        </a:graphic>
      </p:graphicFrame>
      <p:sp>
        <p:nvSpPr>
          <p:cNvPr id="7" name="Espace réservé de la date 5"/>
          <p:cNvSpPr>
            <a:spLocks noGrp="1"/>
          </p:cNvSpPr>
          <p:nvPr>
            <p:ph type="dt" sz="half" idx="2"/>
          </p:nvPr>
        </p:nvSpPr>
        <p:spPr>
          <a:xfrm>
            <a:off x="6372250" y="6582663"/>
            <a:ext cx="2360742" cy="285728"/>
          </a:xfrm>
        </p:spPr>
        <p:txBody>
          <a:bodyPr/>
          <a:lstStyle/>
          <a:p>
            <a:r>
              <a:rPr lang="fr-FR" dirty="0" smtClean="0"/>
              <a:t>Kinshasa, juin </a:t>
            </a:r>
            <a:r>
              <a:rPr lang="fr-FR" dirty="0" smtClean="0"/>
              <a:t>2018</a:t>
            </a:r>
            <a:endParaRPr lang="fr-FR" dirty="0"/>
          </a:p>
        </p:txBody>
      </p:sp>
    </p:spTree>
    <p:extLst>
      <p:ext uri="{BB962C8B-B14F-4D97-AF65-F5344CB8AC3E}">
        <p14:creationId xmlns:p14="http://schemas.microsoft.com/office/powerpoint/2010/main" val="18392230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Une reprise polarisée</a:t>
            </a:r>
            <a:endParaRPr lang="fr-FR" sz="2800"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4</a:t>
            </a:fld>
            <a:endParaRPr lang="fr-FR"/>
          </a:p>
        </p:txBody>
      </p:sp>
      <p:graphicFrame>
        <p:nvGraphicFramePr>
          <p:cNvPr id="9" name="Graphique 8"/>
          <p:cNvGraphicFramePr/>
          <p:nvPr>
            <p:extLst>
              <p:ext uri="{D42A27DB-BD31-4B8C-83A1-F6EECF244321}">
                <p14:modId xmlns:p14="http://schemas.microsoft.com/office/powerpoint/2010/main" val="2856300718"/>
              </p:ext>
            </p:extLst>
          </p:nvPr>
        </p:nvGraphicFramePr>
        <p:xfrm>
          <a:off x="498776" y="1268760"/>
          <a:ext cx="8393703" cy="4896544"/>
        </p:xfrm>
        <a:graphic>
          <a:graphicData uri="http://schemas.openxmlformats.org/drawingml/2006/chart">
            <c:chart xmlns:c="http://schemas.openxmlformats.org/drawingml/2006/chart" xmlns:r="http://schemas.openxmlformats.org/officeDocument/2006/relationships" r:id="rId2"/>
          </a:graphicData>
        </a:graphic>
      </p:graphicFrame>
      <p:sp>
        <p:nvSpPr>
          <p:cNvPr id="7" name="Espace réservé de la date 5"/>
          <p:cNvSpPr>
            <a:spLocks noGrp="1"/>
          </p:cNvSpPr>
          <p:nvPr>
            <p:ph type="dt" sz="half" idx="2"/>
          </p:nvPr>
        </p:nvSpPr>
        <p:spPr>
          <a:xfrm>
            <a:off x="6372250" y="6582663"/>
            <a:ext cx="2360742" cy="285728"/>
          </a:xfrm>
        </p:spPr>
        <p:txBody>
          <a:bodyPr/>
          <a:lstStyle/>
          <a:p>
            <a:r>
              <a:rPr lang="fr-FR" dirty="0" smtClean="0"/>
              <a:t>Kinshasa, juin </a:t>
            </a:r>
            <a:r>
              <a:rPr lang="fr-FR" dirty="0" smtClean="0"/>
              <a:t>2018</a:t>
            </a:r>
            <a:endParaRPr lang="fr-FR" dirty="0"/>
          </a:p>
        </p:txBody>
      </p:sp>
    </p:spTree>
    <p:extLst>
      <p:ext uri="{BB962C8B-B14F-4D97-AF65-F5344CB8AC3E}">
        <p14:creationId xmlns:p14="http://schemas.microsoft.com/office/powerpoint/2010/main" val="2365725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t>Une reprise polarisée</a:t>
            </a:r>
            <a:endParaRPr lang="fr-FR" sz="2800" dirty="0"/>
          </a:p>
        </p:txBody>
      </p:sp>
      <p:sp>
        <p:nvSpPr>
          <p:cNvPr id="8" name="Espace réservé du contenu 7"/>
          <p:cNvSpPr>
            <a:spLocks noGrp="1"/>
          </p:cNvSpPr>
          <p:nvPr>
            <p:ph idx="1"/>
          </p:nvPr>
        </p:nvSpPr>
        <p:spPr>
          <a:xfrm>
            <a:off x="285720" y="1071546"/>
            <a:ext cx="8553480" cy="1997414"/>
          </a:xfrm>
        </p:spPr>
        <p:txBody>
          <a:bodyPr/>
          <a:lstStyle/>
          <a:p>
            <a:pPr marL="0" indent="0" algn="just">
              <a:buNone/>
            </a:pPr>
            <a:endParaRPr lang="fr-FR" dirty="0" smtClean="0"/>
          </a:p>
          <a:p>
            <a:pPr marL="0" indent="0" algn="just">
              <a:buNone/>
            </a:pPr>
            <a:r>
              <a:rPr lang="fr-FR" dirty="0" smtClean="0"/>
              <a:t>Des exportations minières dopées par les cours</a:t>
            </a:r>
            <a:endParaRPr lang="fr-FR" dirty="0" smtClean="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5</a:t>
            </a:fld>
            <a:endParaRPr lang="fr-FR"/>
          </a:p>
        </p:txBody>
      </p:sp>
      <p:graphicFrame>
        <p:nvGraphicFramePr>
          <p:cNvPr id="3" name="Tableau 2"/>
          <p:cNvGraphicFramePr>
            <a:graphicFrameLocks noGrp="1"/>
          </p:cNvGraphicFramePr>
          <p:nvPr>
            <p:extLst>
              <p:ext uri="{D42A27DB-BD31-4B8C-83A1-F6EECF244321}">
                <p14:modId xmlns:p14="http://schemas.microsoft.com/office/powerpoint/2010/main" val="4216127110"/>
              </p:ext>
            </p:extLst>
          </p:nvPr>
        </p:nvGraphicFramePr>
        <p:xfrm>
          <a:off x="1331640" y="2070253"/>
          <a:ext cx="6480720" cy="2595880"/>
        </p:xfrm>
        <a:graphic>
          <a:graphicData uri="http://schemas.openxmlformats.org/drawingml/2006/table">
            <a:tbl>
              <a:tblPr firstRow="1" bandRow="1">
                <a:tableStyleId>{5C22544A-7EE6-4342-B048-85BDC9FD1C3A}</a:tableStyleId>
              </a:tblPr>
              <a:tblGrid>
                <a:gridCol w="1080120"/>
                <a:gridCol w="1080120"/>
                <a:gridCol w="1080120"/>
                <a:gridCol w="1080120"/>
                <a:gridCol w="1080120"/>
                <a:gridCol w="1080120"/>
              </a:tblGrid>
              <a:tr h="370840">
                <a:tc>
                  <a:txBody>
                    <a:bodyPr/>
                    <a:lstStyle/>
                    <a:p>
                      <a:endParaRPr lang="fr-FR" dirty="0"/>
                    </a:p>
                  </a:txBody>
                  <a:tcPr/>
                </a:tc>
                <a:tc>
                  <a:txBody>
                    <a:bodyPr/>
                    <a:lstStyle/>
                    <a:p>
                      <a:endParaRPr lang="fr-FR" dirty="0"/>
                    </a:p>
                  </a:txBody>
                  <a:tcPr/>
                </a:tc>
                <a:tc>
                  <a:txBody>
                    <a:bodyPr/>
                    <a:lstStyle/>
                    <a:p>
                      <a:endParaRPr lang="fr-FR" dirty="0"/>
                    </a:p>
                  </a:txBody>
                  <a:tcPr/>
                </a:tc>
                <a:tc>
                  <a:txBody>
                    <a:bodyPr/>
                    <a:lstStyle/>
                    <a:p>
                      <a:r>
                        <a:rPr lang="fr-FR" dirty="0" smtClean="0"/>
                        <a:t>2016</a:t>
                      </a:r>
                      <a:endParaRPr lang="fr-FR" dirty="0"/>
                    </a:p>
                  </a:txBody>
                  <a:tcPr/>
                </a:tc>
                <a:tc>
                  <a:txBody>
                    <a:bodyPr/>
                    <a:lstStyle/>
                    <a:p>
                      <a:r>
                        <a:rPr lang="fr-FR" dirty="0" smtClean="0"/>
                        <a:t>2017</a:t>
                      </a:r>
                      <a:endParaRPr lang="fr-FR" dirty="0"/>
                    </a:p>
                  </a:txBody>
                  <a:tcPr/>
                </a:tc>
                <a:tc>
                  <a:txBody>
                    <a:bodyPr/>
                    <a:lstStyle/>
                    <a:p>
                      <a:r>
                        <a:rPr lang="fr-FR" dirty="0" smtClean="0"/>
                        <a:t>2018</a:t>
                      </a:r>
                      <a:endParaRPr lang="fr-FR" dirty="0"/>
                    </a:p>
                  </a:txBody>
                  <a:tcPr/>
                </a:tc>
              </a:tr>
              <a:tr h="370840">
                <a:tc rowSpan="3">
                  <a:txBody>
                    <a:bodyPr/>
                    <a:lstStyle/>
                    <a:p>
                      <a:pPr algn="l"/>
                      <a:r>
                        <a:rPr lang="fr-FR" dirty="0" smtClean="0"/>
                        <a:t>Cuivre</a:t>
                      </a:r>
                      <a:endParaRPr lang="fr-FR" dirty="0"/>
                    </a:p>
                  </a:txBody>
                  <a:tcPr anchor="ctr"/>
                </a:tc>
                <a:tc>
                  <a:txBody>
                    <a:bodyPr/>
                    <a:lstStyle/>
                    <a:p>
                      <a:r>
                        <a:rPr lang="fr-FR" dirty="0" smtClean="0"/>
                        <a:t>Volumes</a:t>
                      </a:r>
                      <a:endParaRPr lang="fr-FR" dirty="0"/>
                    </a:p>
                  </a:txBody>
                  <a:tcPr anchor="ctr"/>
                </a:tc>
                <a:tc>
                  <a:txBody>
                    <a:bodyPr/>
                    <a:lstStyle/>
                    <a:p>
                      <a:r>
                        <a:rPr lang="fr-FR" sz="1400" dirty="0" smtClean="0"/>
                        <a:t>M tonnes</a:t>
                      </a:r>
                      <a:endParaRPr lang="fr-FR" sz="1400" dirty="0"/>
                    </a:p>
                  </a:txBody>
                  <a:tcPr anchor="ctr"/>
                </a:tc>
                <a:tc>
                  <a:txBody>
                    <a:bodyPr/>
                    <a:lstStyle/>
                    <a:p>
                      <a:r>
                        <a:rPr lang="fr-FR" dirty="0" smtClean="0"/>
                        <a:t>1</a:t>
                      </a:r>
                      <a:r>
                        <a:rPr lang="fr-FR" baseline="0" dirty="0" smtClean="0"/>
                        <a:t> 024</a:t>
                      </a:r>
                      <a:endParaRPr lang="fr-FR" dirty="0"/>
                    </a:p>
                  </a:txBody>
                  <a:tcPr anchor="ctr"/>
                </a:tc>
                <a:tc>
                  <a:txBody>
                    <a:bodyPr/>
                    <a:lstStyle/>
                    <a:p>
                      <a:r>
                        <a:rPr lang="fr-FR" dirty="0" smtClean="0"/>
                        <a:t>1 095</a:t>
                      </a:r>
                      <a:endParaRPr lang="fr-FR" dirty="0"/>
                    </a:p>
                  </a:txBody>
                  <a:tcPr anchor="ctr"/>
                </a:tc>
                <a:tc>
                  <a:txBody>
                    <a:bodyPr/>
                    <a:lstStyle/>
                    <a:p>
                      <a:r>
                        <a:rPr lang="fr-FR" dirty="0" smtClean="0"/>
                        <a:t>1</a:t>
                      </a:r>
                      <a:r>
                        <a:rPr lang="fr-FR" baseline="0" dirty="0" smtClean="0"/>
                        <a:t> 250</a:t>
                      </a:r>
                      <a:endParaRPr lang="fr-FR" dirty="0"/>
                    </a:p>
                  </a:txBody>
                  <a:tcPr anchor="ctr"/>
                </a:tc>
              </a:tr>
              <a:tr h="370840">
                <a:tc vMerge="1">
                  <a:txBody>
                    <a:bodyPr/>
                    <a:lstStyle/>
                    <a:p>
                      <a:endParaRPr lang="fr-FR" dirty="0"/>
                    </a:p>
                  </a:txBody>
                  <a:tcPr/>
                </a:tc>
                <a:tc>
                  <a:txBody>
                    <a:bodyPr/>
                    <a:lstStyle/>
                    <a:p>
                      <a:r>
                        <a:rPr lang="fr-FR" dirty="0" smtClean="0"/>
                        <a:t>Prix</a:t>
                      </a:r>
                      <a:endParaRPr lang="fr-FR" dirty="0"/>
                    </a:p>
                  </a:txBody>
                  <a:tcPr anchor="ctr"/>
                </a:tc>
                <a:tc>
                  <a:txBody>
                    <a:bodyPr/>
                    <a:lstStyle/>
                    <a:p>
                      <a:r>
                        <a:rPr lang="fr-FR" sz="1400" dirty="0" smtClean="0"/>
                        <a:t>USD/mt</a:t>
                      </a:r>
                      <a:endParaRPr lang="fr-FR" sz="1400" dirty="0"/>
                    </a:p>
                  </a:txBody>
                  <a:tcPr anchor="ctr"/>
                </a:tc>
                <a:tc>
                  <a:txBody>
                    <a:bodyPr/>
                    <a:lstStyle/>
                    <a:p>
                      <a:r>
                        <a:rPr lang="fr-FR" dirty="0" smtClean="0"/>
                        <a:t>4 868</a:t>
                      </a:r>
                      <a:endParaRPr lang="fr-FR" dirty="0"/>
                    </a:p>
                  </a:txBody>
                  <a:tcPr anchor="ctr"/>
                </a:tc>
                <a:tc>
                  <a:txBody>
                    <a:bodyPr/>
                    <a:lstStyle/>
                    <a:p>
                      <a:r>
                        <a:rPr lang="fr-FR" dirty="0" smtClean="0"/>
                        <a:t>6 170</a:t>
                      </a:r>
                      <a:endParaRPr lang="fr-FR" dirty="0"/>
                    </a:p>
                  </a:txBody>
                  <a:tcPr anchor="ctr"/>
                </a:tc>
                <a:tc>
                  <a:txBody>
                    <a:bodyPr/>
                    <a:lstStyle/>
                    <a:p>
                      <a:r>
                        <a:rPr lang="fr-FR" dirty="0" smtClean="0"/>
                        <a:t>7 075</a:t>
                      </a:r>
                      <a:endParaRPr lang="fr-FR" dirty="0"/>
                    </a:p>
                  </a:txBody>
                  <a:tcPr anchor="ctr"/>
                </a:tc>
              </a:tr>
              <a:tr h="370840">
                <a:tc vMerge="1">
                  <a:txBody>
                    <a:bodyPr/>
                    <a:lstStyle/>
                    <a:p>
                      <a:endParaRPr lang="fr-FR" dirty="0"/>
                    </a:p>
                  </a:txBody>
                  <a:tcPr/>
                </a:tc>
                <a:tc>
                  <a:txBody>
                    <a:bodyPr/>
                    <a:lstStyle/>
                    <a:p>
                      <a:r>
                        <a:rPr lang="fr-FR" dirty="0" smtClean="0"/>
                        <a:t>Ventes</a:t>
                      </a:r>
                      <a:endParaRPr lang="fr-FR" dirty="0"/>
                    </a:p>
                  </a:txBody>
                  <a:tcPr anchor="ctr"/>
                </a:tc>
                <a:tc>
                  <a:txBody>
                    <a:bodyPr/>
                    <a:lstStyle/>
                    <a:p>
                      <a:r>
                        <a:rPr lang="fr-FR" sz="1400" dirty="0" smtClean="0"/>
                        <a:t>M USD</a:t>
                      </a:r>
                      <a:endParaRPr lang="fr-FR" sz="1400" dirty="0"/>
                    </a:p>
                  </a:txBody>
                  <a:tcPr anchor="ctr"/>
                </a:tc>
                <a:tc>
                  <a:txBody>
                    <a:bodyPr/>
                    <a:lstStyle/>
                    <a:p>
                      <a:r>
                        <a:rPr lang="fr-FR" dirty="0" smtClean="0"/>
                        <a:t>5 610</a:t>
                      </a:r>
                      <a:endParaRPr lang="fr-FR" dirty="0"/>
                    </a:p>
                  </a:txBody>
                  <a:tcPr anchor="ctr"/>
                </a:tc>
                <a:tc>
                  <a:txBody>
                    <a:bodyPr/>
                    <a:lstStyle/>
                    <a:p>
                      <a:r>
                        <a:rPr lang="fr-FR" dirty="0" smtClean="0"/>
                        <a:t>6 490</a:t>
                      </a:r>
                      <a:endParaRPr lang="fr-FR" dirty="0"/>
                    </a:p>
                  </a:txBody>
                  <a:tcPr anchor="ctr"/>
                </a:tc>
                <a:tc>
                  <a:txBody>
                    <a:bodyPr/>
                    <a:lstStyle/>
                    <a:p>
                      <a:r>
                        <a:rPr lang="fr-FR" dirty="0" smtClean="0"/>
                        <a:t>8 844</a:t>
                      </a:r>
                      <a:endParaRPr lang="fr-FR" dirty="0"/>
                    </a:p>
                  </a:txBody>
                  <a:tcPr anchor="ctr"/>
                </a:tc>
              </a:tr>
              <a:tr h="370840">
                <a:tc rowSpan="3">
                  <a:txBody>
                    <a:bodyPr/>
                    <a:lstStyle/>
                    <a:p>
                      <a:pPr algn="l"/>
                      <a:r>
                        <a:rPr lang="fr-FR" dirty="0" smtClean="0"/>
                        <a:t>Cobalt</a:t>
                      </a:r>
                      <a:endParaRPr lang="fr-FR" dirty="0"/>
                    </a:p>
                  </a:txBody>
                  <a:tcPr anchor="ctr"/>
                </a:tc>
                <a:tc>
                  <a:txBody>
                    <a:bodyPr/>
                    <a:lstStyle/>
                    <a:p>
                      <a:r>
                        <a:rPr lang="fr-FR" dirty="0" smtClean="0"/>
                        <a:t>Volumes</a:t>
                      </a:r>
                      <a:endParaRPr lang="fr-FR" dirty="0"/>
                    </a:p>
                  </a:txBody>
                  <a:tcPr anchor="ctr"/>
                </a:tc>
                <a:tc>
                  <a:txBody>
                    <a:bodyPr/>
                    <a:lstStyle/>
                    <a:p>
                      <a:r>
                        <a:rPr lang="fr-FR" sz="1400" dirty="0" smtClean="0"/>
                        <a:t>M tonnes</a:t>
                      </a:r>
                      <a:endParaRPr lang="fr-FR" sz="1400" dirty="0"/>
                    </a:p>
                  </a:txBody>
                  <a:tcPr anchor="ctr"/>
                </a:tc>
                <a:tc>
                  <a:txBody>
                    <a:bodyPr/>
                    <a:lstStyle/>
                    <a:p>
                      <a:r>
                        <a:rPr lang="fr-FR" dirty="0" smtClean="0"/>
                        <a:t>69</a:t>
                      </a:r>
                      <a:endParaRPr lang="fr-FR" dirty="0"/>
                    </a:p>
                  </a:txBody>
                  <a:tcPr anchor="ctr"/>
                </a:tc>
                <a:tc>
                  <a:txBody>
                    <a:bodyPr/>
                    <a:lstStyle/>
                    <a:p>
                      <a:r>
                        <a:rPr lang="fr-FR" dirty="0" smtClean="0"/>
                        <a:t>85</a:t>
                      </a:r>
                      <a:endParaRPr lang="fr-FR" dirty="0"/>
                    </a:p>
                  </a:txBody>
                  <a:tcPr anchor="ctr"/>
                </a:tc>
                <a:tc>
                  <a:txBody>
                    <a:bodyPr/>
                    <a:lstStyle/>
                    <a:p>
                      <a:r>
                        <a:rPr lang="fr-FR" dirty="0" smtClean="0"/>
                        <a:t>95</a:t>
                      </a:r>
                      <a:endParaRPr lang="fr-FR" dirty="0"/>
                    </a:p>
                  </a:txBody>
                  <a:tcPr anchor="ctr"/>
                </a:tc>
              </a:tr>
              <a:tr h="370840">
                <a:tc vMerge="1">
                  <a:txBody>
                    <a:bodyPr/>
                    <a:lstStyle/>
                    <a:p>
                      <a:endParaRPr lang="fr-FR" dirty="0"/>
                    </a:p>
                  </a:txBody>
                  <a:tcPr/>
                </a:tc>
                <a:tc>
                  <a:txBody>
                    <a:bodyPr/>
                    <a:lstStyle/>
                    <a:p>
                      <a:r>
                        <a:rPr lang="fr-FR" dirty="0" smtClean="0"/>
                        <a:t>Prix</a:t>
                      </a:r>
                      <a:endParaRPr lang="fr-FR" dirty="0"/>
                    </a:p>
                  </a:txBody>
                  <a:tcPr anchor="ctr"/>
                </a:tc>
                <a:tc>
                  <a:txBody>
                    <a:bodyPr/>
                    <a:lstStyle/>
                    <a:p>
                      <a:r>
                        <a:rPr lang="fr-FR" sz="1400" dirty="0" smtClean="0"/>
                        <a:t>USD/mt</a:t>
                      </a:r>
                      <a:endParaRPr lang="fr-FR" sz="1400" dirty="0"/>
                    </a:p>
                  </a:txBody>
                  <a:tcPr anchor="ctr"/>
                </a:tc>
                <a:tc>
                  <a:txBody>
                    <a:bodyPr/>
                    <a:lstStyle/>
                    <a:p>
                      <a:r>
                        <a:rPr lang="fr-FR" dirty="0" smtClean="0"/>
                        <a:t>25</a:t>
                      </a:r>
                      <a:r>
                        <a:rPr lang="fr-FR" baseline="0" dirty="0" smtClean="0"/>
                        <a:t> 691</a:t>
                      </a:r>
                      <a:endParaRPr lang="fr-FR" dirty="0"/>
                    </a:p>
                  </a:txBody>
                  <a:tcPr anchor="ctr"/>
                </a:tc>
                <a:tc>
                  <a:txBody>
                    <a:bodyPr/>
                    <a:lstStyle/>
                    <a:p>
                      <a:r>
                        <a:rPr lang="fr-FR" dirty="0" smtClean="0"/>
                        <a:t>57 372</a:t>
                      </a:r>
                      <a:endParaRPr lang="fr-FR" dirty="0"/>
                    </a:p>
                  </a:txBody>
                  <a:tcPr anchor="ctr"/>
                </a:tc>
                <a:tc>
                  <a:txBody>
                    <a:bodyPr/>
                    <a:lstStyle/>
                    <a:p>
                      <a:r>
                        <a:rPr lang="fr-FR" dirty="0" smtClean="0"/>
                        <a:t>85 000</a:t>
                      </a:r>
                      <a:endParaRPr lang="fr-FR" dirty="0"/>
                    </a:p>
                  </a:txBody>
                  <a:tcPr anchor="ctr"/>
                </a:tc>
              </a:tr>
              <a:tr h="370840">
                <a:tc vMerge="1">
                  <a:txBody>
                    <a:bodyPr/>
                    <a:lstStyle/>
                    <a:p>
                      <a:endParaRPr lang="fr-FR" dirty="0"/>
                    </a:p>
                  </a:txBody>
                  <a:tcPr/>
                </a:tc>
                <a:tc>
                  <a:txBody>
                    <a:bodyPr/>
                    <a:lstStyle/>
                    <a:p>
                      <a:r>
                        <a:rPr lang="fr-FR" dirty="0" smtClean="0"/>
                        <a:t>Ventes</a:t>
                      </a:r>
                      <a:endParaRPr lang="fr-FR" dirty="0"/>
                    </a:p>
                  </a:txBody>
                  <a:tcPr anchor="ctr"/>
                </a:tc>
                <a:tc>
                  <a:txBody>
                    <a:bodyPr/>
                    <a:lstStyle/>
                    <a:p>
                      <a:r>
                        <a:rPr lang="fr-FR" sz="1400" dirty="0" smtClean="0"/>
                        <a:t>M USD)</a:t>
                      </a:r>
                      <a:endParaRPr lang="fr-FR" sz="1400" dirty="0"/>
                    </a:p>
                  </a:txBody>
                  <a:tcPr anchor="ctr"/>
                </a:tc>
                <a:tc>
                  <a:txBody>
                    <a:bodyPr/>
                    <a:lstStyle/>
                    <a:p>
                      <a:r>
                        <a:rPr lang="fr-FR" dirty="0" smtClean="0"/>
                        <a:t>1</a:t>
                      </a:r>
                      <a:r>
                        <a:rPr lang="fr-FR" baseline="0" dirty="0" smtClean="0"/>
                        <a:t> </a:t>
                      </a:r>
                      <a:r>
                        <a:rPr lang="fr-FR" dirty="0" smtClean="0"/>
                        <a:t>797</a:t>
                      </a:r>
                      <a:endParaRPr lang="fr-FR" dirty="0"/>
                    </a:p>
                  </a:txBody>
                  <a:tcPr anchor="ctr"/>
                </a:tc>
                <a:tc>
                  <a:txBody>
                    <a:bodyPr/>
                    <a:lstStyle/>
                    <a:p>
                      <a:r>
                        <a:rPr lang="fr-FR" dirty="0" smtClean="0"/>
                        <a:t>4</a:t>
                      </a:r>
                      <a:r>
                        <a:rPr lang="fr-FR" baseline="0" dirty="0" smtClean="0"/>
                        <a:t> </a:t>
                      </a:r>
                      <a:r>
                        <a:rPr lang="fr-FR" dirty="0" smtClean="0"/>
                        <a:t>965</a:t>
                      </a:r>
                      <a:endParaRPr lang="fr-FR" dirty="0"/>
                    </a:p>
                  </a:txBody>
                  <a:tcPr anchor="ctr"/>
                </a:tc>
                <a:tc>
                  <a:txBody>
                    <a:bodyPr/>
                    <a:lstStyle/>
                    <a:p>
                      <a:r>
                        <a:rPr lang="fr-FR" dirty="0" smtClean="0"/>
                        <a:t>8</a:t>
                      </a:r>
                      <a:r>
                        <a:rPr lang="fr-FR" baseline="0" dirty="0" smtClean="0"/>
                        <a:t> </a:t>
                      </a:r>
                      <a:r>
                        <a:rPr lang="fr-FR" dirty="0" smtClean="0"/>
                        <a:t>075</a:t>
                      </a:r>
                      <a:endParaRPr lang="fr-FR" dirty="0"/>
                    </a:p>
                  </a:txBody>
                  <a:tcPr anchor="ctr"/>
                </a:tc>
              </a:tr>
            </a:tbl>
          </a:graphicData>
        </a:graphic>
      </p:graphicFrame>
      <p:sp>
        <p:nvSpPr>
          <p:cNvPr id="9" name="Espace réservé du contenu 7"/>
          <p:cNvSpPr txBox="1">
            <a:spLocks/>
          </p:cNvSpPr>
          <p:nvPr/>
        </p:nvSpPr>
        <p:spPr bwMode="auto">
          <a:xfrm>
            <a:off x="500063" y="4574836"/>
            <a:ext cx="8553480" cy="199741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24000" indent="-324000" algn="l" rtl="0" eaLnBrk="1" fontAlgn="base" hangingPunct="1">
              <a:spcBef>
                <a:spcPts val="600"/>
              </a:spcBef>
              <a:spcAft>
                <a:spcPct val="0"/>
              </a:spcAft>
              <a:buClr>
                <a:srgbClr val="E4A300"/>
              </a:buClr>
              <a:buFont typeface="Wingdings 3" pitchFamily="18" charset="2"/>
              <a:buChar char=""/>
              <a:defRPr lang="fr-FR" sz="2000" b="1">
                <a:solidFill>
                  <a:srgbClr val="023787"/>
                </a:solidFill>
                <a:effectLst/>
                <a:latin typeface="+mn-lt"/>
                <a:ea typeface="+mn-ea"/>
                <a:cs typeface="+mn-cs"/>
              </a:defRPr>
            </a:lvl1pPr>
            <a:lvl2pPr marL="648000" indent="-324000" algn="l" rtl="0" eaLnBrk="1" fontAlgn="base" hangingPunct="1">
              <a:spcBef>
                <a:spcPts val="600"/>
              </a:spcBef>
              <a:spcAft>
                <a:spcPct val="0"/>
              </a:spcAft>
              <a:buClr>
                <a:srgbClr val="002060"/>
              </a:buClr>
              <a:buFont typeface="Wingdings" pitchFamily="2" charset="2"/>
              <a:buChar char=""/>
              <a:defRPr lang="fr-FR" sz="1800" b="1" i="1" baseline="0">
                <a:solidFill>
                  <a:srgbClr val="1F5BA5"/>
                </a:solidFill>
                <a:effectLst/>
                <a:latin typeface="Arial" panose="020B0604020202020204" pitchFamily="34" charset="0"/>
              </a:defRPr>
            </a:lvl2pPr>
            <a:lvl3pPr marL="648000" indent="0" algn="l" rtl="0" eaLnBrk="1" fontAlgn="base" hangingPunct="1">
              <a:spcBef>
                <a:spcPts val="600"/>
              </a:spcBef>
              <a:spcAft>
                <a:spcPct val="0"/>
              </a:spcAft>
              <a:buFontTx/>
              <a:buNone/>
              <a:defRPr lang="fr-FR" sz="1600" b="1" i="0" u="none" baseline="0">
                <a:solidFill>
                  <a:srgbClr val="1F5BA5"/>
                </a:solidFill>
                <a:effectLst/>
                <a:latin typeface="Arial" panose="020B0604020202020204" pitchFamily="34" charset="0"/>
              </a:defRPr>
            </a:lvl3pPr>
            <a:lvl4pPr marL="628650" indent="266700" algn="l" rtl="0" eaLnBrk="1" fontAlgn="base" hangingPunct="1">
              <a:spcBef>
                <a:spcPts val="600"/>
              </a:spcBef>
              <a:spcAft>
                <a:spcPct val="0"/>
              </a:spcAft>
              <a:buClrTx/>
              <a:buFontTx/>
              <a:buNone/>
              <a:defRPr lang="fr-FR" sz="1400" i="0">
                <a:solidFill>
                  <a:schemeClr val="tx1"/>
                </a:solidFill>
                <a:latin typeface="+mn-lt"/>
              </a:defRPr>
            </a:lvl4pPr>
            <a:lvl5pPr marL="860425" indent="215900" algn="l" rtl="0" eaLnBrk="1" fontAlgn="base" hangingPunct="1">
              <a:spcBef>
                <a:spcPts val="600"/>
              </a:spcBef>
              <a:spcAft>
                <a:spcPct val="0"/>
              </a:spcAft>
              <a:buClr>
                <a:srgbClr val="E4A300"/>
              </a:buClr>
              <a:buFont typeface="Wingdings" pitchFamily="2" charset="2"/>
              <a:buChar char="Ø"/>
              <a:defRPr lang="fr-FR" sz="1400" b="1" i="1" dirty="0">
                <a:solidFill>
                  <a:srgbClr val="792E81"/>
                </a:solidFill>
                <a:latin typeface="Times New Roman" pitchFamily="18" charset="0"/>
                <a:cs typeface="Times New Roman" pitchFamily="18" charset="0"/>
              </a:defRPr>
            </a:lvl5pPr>
            <a:lvl6pPr marL="1317625" algn="l" rtl="0" eaLnBrk="1" fontAlgn="base" hangingPunct="1">
              <a:spcBef>
                <a:spcPct val="20000"/>
              </a:spcBef>
              <a:spcAft>
                <a:spcPct val="0"/>
              </a:spcAft>
              <a:defRPr sz="2000">
                <a:solidFill>
                  <a:schemeClr val="tx1"/>
                </a:solidFill>
                <a:latin typeface="Times New Roman" pitchFamily="18" charset="0"/>
              </a:defRPr>
            </a:lvl6pPr>
            <a:lvl7pPr marL="1774825" algn="l" rtl="0" eaLnBrk="1" fontAlgn="base" hangingPunct="1">
              <a:spcBef>
                <a:spcPct val="20000"/>
              </a:spcBef>
              <a:spcAft>
                <a:spcPct val="0"/>
              </a:spcAft>
              <a:defRPr sz="2000">
                <a:solidFill>
                  <a:schemeClr val="tx1"/>
                </a:solidFill>
                <a:latin typeface="Times New Roman" pitchFamily="18" charset="0"/>
              </a:defRPr>
            </a:lvl7pPr>
            <a:lvl8pPr marL="2232025" algn="l" rtl="0" eaLnBrk="1" fontAlgn="base" hangingPunct="1">
              <a:spcBef>
                <a:spcPct val="20000"/>
              </a:spcBef>
              <a:spcAft>
                <a:spcPct val="0"/>
              </a:spcAft>
              <a:defRPr sz="2000">
                <a:solidFill>
                  <a:schemeClr val="tx1"/>
                </a:solidFill>
                <a:latin typeface="Times New Roman" pitchFamily="18" charset="0"/>
              </a:defRPr>
            </a:lvl8pPr>
            <a:lvl9pPr marL="2689225" algn="l" rtl="0" eaLnBrk="1" fontAlgn="base" hangingPunct="1">
              <a:spcBef>
                <a:spcPct val="20000"/>
              </a:spcBef>
              <a:spcAft>
                <a:spcPct val="0"/>
              </a:spcAft>
              <a:defRPr sz="2000">
                <a:solidFill>
                  <a:schemeClr val="tx1"/>
                </a:solidFill>
                <a:latin typeface="Times New Roman" pitchFamily="18" charset="0"/>
              </a:defRPr>
            </a:lvl9pPr>
          </a:lstStyle>
          <a:p>
            <a:pPr marL="0" indent="0" algn="just">
              <a:buFont typeface="Wingdings 3" pitchFamily="18" charset="2"/>
              <a:buNone/>
            </a:pPr>
            <a:endParaRPr lang="fr-FR" kern="0" dirty="0" smtClean="0"/>
          </a:p>
        </p:txBody>
      </p:sp>
      <p:sp>
        <p:nvSpPr>
          <p:cNvPr id="11" name="Espace réservé de la date 5"/>
          <p:cNvSpPr>
            <a:spLocks noGrp="1"/>
          </p:cNvSpPr>
          <p:nvPr>
            <p:ph type="dt" sz="half" idx="2"/>
          </p:nvPr>
        </p:nvSpPr>
        <p:spPr>
          <a:xfrm>
            <a:off x="6372250" y="6582663"/>
            <a:ext cx="2360742" cy="285728"/>
          </a:xfrm>
        </p:spPr>
        <p:txBody>
          <a:bodyPr/>
          <a:lstStyle/>
          <a:p>
            <a:r>
              <a:rPr lang="fr-FR" dirty="0" smtClean="0"/>
              <a:t>Kinshasa, juin </a:t>
            </a:r>
            <a:r>
              <a:rPr lang="fr-FR" dirty="0" smtClean="0"/>
              <a:t>2018</a:t>
            </a:r>
            <a:endParaRPr lang="fr-FR" dirty="0"/>
          </a:p>
        </p:txBody>
      </p:sp>
    </p:spTree>
    <p:extLst>
      <p:ext uri="{BB962C8B-B14F-4D97-AF65-F5344CB8AC3E}">
        <p14:creationId xmlns:p14="http://schemas.microsoft.com/office/powerpoint/2010/main" val="1862921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a:t>Une reprise polarisée</a:t>
            </a:r>
            <a:endParaRPr lang="fr-FR" sz="2800" dirty="0"/>
          </a:p>
        </p:txBody>
      </p:sp>
      <p:sp>
        <p:nvSpPr>
          <p:cNvPr id="8" name="Espace réservé du contenu 7"/>
          <p:cNvSpPr>
            <a:spLocks noGrp="1"/>
          </p:cNvSpPr>
          <p:nvPr>
            <p:ph idx="1"/>
          </p:nvPr>
        </p:nvSpPr>
        <p:spPr>
          <a:xfrm>
            <a:off x="285720" y="1071546"/>
            <a:ext cx="8553480" cy="4733718"/>
          </a:xfrm>
        </p:spPr>
        <p:txBody>
          <a:bodyPr/>
          <a:lstStyle/>
          <a:p>
            <a:pPr marL="0" indent="0" algn="just">
              <a:buNone/>
            </a:pPr>
            <a:endParaRPr lang="fr-FR" dirty="0"/>
          </a:p>
          <a:p>
            <a:pPr marL="0" indent="0" algn="just">
              <a:buNone/>
            </a:pPr>
            <a:r>
              <a:rPr lang="fr-FR" dirty="0"/>
              <a:t>Une demande interne déprimée par la baisse des dépenses  publiques et la chute du pouvoir d’achat des populations</a:t>
            </a:r>
          </a:p>
          <a:p>
            <a:pPr marL="0" indent="0" algn="just">
              <a:buNone/>
            </a:pPr>
            <a:endParaRPr lang="fr-FR" dirty="0" smtClean="0"/>
          </a:p>
          <a:p>
            <a:pPr algn="just"/>
            <a:r>
              <a:rPr lang="fr-FR" dirty="0" smtClean="0"/>
              <a:t>Dépenses publiques totales : 17% du PIB en 2015, 12% en 2017</a:t>
            </a:r>
          </a:p>
          <a:p>
            <a:pPr algn="just"/>
            <a:endParaRPr lang="fr-FR" dirty="0"/>
          </a:p>
          <a:p>
            <a:pPr algn="just"/>
            <a:r>
              <a:rPr lang="fr-FR" dirty="0" smtClean="0"/>
              <a:t>Quasi gel des traitements de la fonction publique malgré une dépréciation du franc congolais de 70% depuis 2015</a:t>
            </a:r>
          </a:p>
          <a:p>
            <a:pPr algn="just"/>
            <a:endParaRPr lang="fr-FR" dirty="0"/>
          </a:p>
          <a:p>
            <a:pPr algn="just"/>
            <a:r>
              <a:rPr lang="fr-FR" dirty="0" smtClean="0"/>
              <a:t>Dette sociale de plus de 700 M USD ( base dette publique interne </a:t>
            </a:r>
            <a:r>
              <a:rPr lang="fr-FR" u="sng" dirty="0" smtClean="0"/>
              <a:t>certifiée</a:t>
            </a:r>
            <a:r>
              <a:rPr lang="fr-FR" dirty="0" smtClean="0"/>
              <a:t> de 1,82 MRD USD)</a:t>
            </a:r>
          </a:p>
          <a:p>
            <a:pPr algn="just"/>
            <a:endParaRPr lang="fr-FR" dirty="0"/>
          </a:p>
          <a:p>
            <a:pPr algn="just"/>
            <a:r>
              <a:rPr lang="fr-FR" dirty="0" smtClean="0"/>
              <a:t>Trésorerie des entreprises obérée par les impayés de l’Etat (arriérés commerciaux de 540 M USD)</a:t>
            </a:r>
            <a:endParaRPr lang="fr-FR" dirty="0" smtClean="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6</a:t>
            </a:fld>
            <a:endParaRPr lang="fr-FR"/>
          </a:p>
        </p:txBody>
      </p:sp>
      <p:sp>
        <p:nvSpPr>
          <p:cNvPr id="10" name="Espace réservé de la date 5"/>
          <p:cNvSpPr>
            <a:spLocks noGrp="1"/>
          </p:cNvSpPr>
          <p:nvPr>
            <p:ph type="dt" sz="half" idx="2"/>
          </p:nvPr>
        </p:nvSpPr>
        <p:spPr>
          <a:xfrm>
            <a:off x="6372250" y="6582663"/>
            <a:ext cx="2360742" cy="285728"/>
          </a:xfrm>
        </p:spPr>
        <p:txBody>
          <a:bodyPr/>
          <a:lstStyle/>
          <a:p>
            <a:r>
              <a:rPr lang="fr-FR" dirty="0" smtClean="0"/>
              <a:t>Kinshasa, juin </a:t>
            </a:r>
            <a:r>
              <a:rPr lang="fr-FR" dirty="0" smtClean="0"/>
              <a:t>2018</a:t>
            </a:r>
            <a:endParaRPr lang="fr-FR" dirty="0"/>
          </a:p>
        </p:txBody>
      </p:sp>
    </p:spTree>
    <p:extLst>
      <p:ext uri="{BB962C8B-B14F-4D97-AF65-F5344CB8AC3E}">
        <p14:creationId xmlns:p14="http://schemas.microsoft.com/office/powerpoint/2010/main" val="20134697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inflation et une dépréciation du FC maitrisées, mais des risques de dérapage</a:t>
            </a:r>
            <a:endParaRPr lang="fr-FR" dirty="0"/>
          </a:p>
        </p:txBody>
      </p:sp>
      <p:sp>
        <p:nvSpPr>
          <p:cNvPr id="3" name="Espace réservé du contenu 2"/>
          <p:cNvSpPr>
            <a:spLocks noGrp="1"/>
          </p:cNvSpPr>
          <p:nvPr>
            <p:ph idx="1"/>
          </p:nvPr>
        </p:nvSpPr>
        <p:spPr/>
        <p:txBody>
          <a:bodyPr/>
          <a:lstStyle/>
          <a:p>
            <a:endParaRPr lang="fr-FR" dirty="0" smtClean="0"/>
          </a:p>
          <a:p>
            <a:r>
              <a:rPr lang="fr-FR" dirty="0" smtClean="0"/>
              <a:t>Après  une inflation  en cumul de 23,6% en 2016 et de 55% en 2017, le taux cumulé à fin mars 2018 est de 2,93%, ce qui conduirait à moins de 13% sur l’année vs hypothèse de 28,5% pour la loi de finance.</a:t>
            </a:r>
          </a:p>
          <a:p>
            <a:endParaRPr lang="fr-FR" dirty="0" smtClean="0"/>
          </a:p>
          <a:p>
            <a:r>
              <a:rPr lang="fr-FR" dirty="0" smtClean="0"/>
              <a:t>Taux de change de 1572 FC/ 1 USD en juillet 2017, 1616 FC/1 USD en mars 2018.</a:t>
            </a:r>
          </a:p>
          <a:p>
            <a:endParaRPr lang="fr-FR" dirty="0" smtClean="0"/>
          </a:p>
          <a:p>
            <a:r>
              <a:rPr lang="fr-FR" dirty="0" smtClean="0"/>
              <a:t>Possible détérioration avant la fin de l’année si reprise du financement monétaire du déficit (44 MUSD décaissés fin mars sur besoin de financement des élections de 435 M USD)</a:t>
            </a:r>
          </a:p>
          <a:p>
            <a:endParaRPr lang="fr-FR" dirty="0"/>
          </a:p>
          <a:p>
            <a:pPr marL="0" indent="0">
              <a:buNone/>
            </a:pPr>
            <a:endParaRPr lang="fr-FR"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7</a:t>
            </a:fld>
            <a:endParaRPr lang="fr-FR"/>
          </a:p>
        </p:txBody>
      </p:sp>
      <p:sp>
        <p:nvSpPr>
          <p:cNvPr id="7" name="Espace réservé de la date 5"/>
          <p:cNvSpPr>
            <a:spLocks noGrp="1"/>
          </p:cNvSpPr>
          <p:nvPr>
            <p:ph type="dt" sz="half" idx="2"/>
          </p:nvPr>
        </p:nvSpPr>
        <p:spPr>
          <a:xfrm>
            <a:off x="6372250" y="6582663"/>
            <a:ext cx="2360742" cy="285728"/>
          </a:xfrm>
        </p:spPr>
        <p:txBody>
          <a:bodyPr/>
          <a:lstStyle/>
          <a:p>
            <a:r>
              <a:rPr lang="fr-FR" dirty="0" smtClean="0"/>
              <a:t>Kinshasa, juin </a:t>
            </a:r>
            <a:r>
              <a:rPr lang="fr-FR" dirty="0" smtClean="0"/>
              <a:t>2018</a:t>
            </a:r>
            <a:endParaRPr lang="fr-FR" dirty="0"/>
          </a:p>
        </p:txBody>
      </p:sp>
    </p:spTree>
    <p:extLst>
      <p:ext uri="{BB962C8B-B14F-4D97-AF65-F5344CB8AC3E}">
        <p14:creationId xmlns:p14="http://schemas.microsoft.com/office/powerpoint/2010/main" val="1662294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5719"/>
            <a:ext cx="9144000" cy="857232"/>
          </a:xfrm>
        </p:spPr>
        <p:txBody>
          <a:bodyPr/>
          <a:lstStyle/>
          <a:p>
            <a:r>
              <a:rPr lang="fr-FR" sz="2000" dirty="0" smtClean="0"/>
              <a:t>Une hausse des recettes fiscales du secteur extractif  insuffisante pour éviter une pression accrue sur l’ensemble des entreprises</a:t>
            </a:r>
            <a:endParaRPr lang="fr-FR" sz="2000" dirty="0"/>
          </a:p>
        </p:txBody>
      </p:sp>
      <p:sp>
        <p:nvSpPr>
          <p:cNvPr id="3" name="Espace réservé du contenu 2"/>
          <p:cNvSpPr>
            <a:spLocks noGrp="1"/>
          </p:cNvSpPr>
          <p:nvPr>
            <p:ph idx="1"/>
          </p:nvPr>
        </p:nvSpPr>
        <p:spPr/>
        <p:txBody>
          <a:bodyPr/>
          <a:lstStyle/>
          <a:p>
            <a:endParaRPr lang="fr-FR" dirty="0" smtClean="0"/>
          </a:p>
          <a:p>
            <a:r>
              <a:rPr lang="fr-FR" dirty="0" smtClean="0"/>
              <a:t>Entre 2016 et 2017, les recettes du secteur extractif ont augmenté de 310 M USD, ce qui les porte à 34% des recettes totales</a:t>
            </a:r>
          </a:p>
          <a:p>
            <a:endParaRPr lang="fr-FR" dirty="0" smtClean="0"/>
          </a:p>
          <a:p>
            <a:endParaRPr lang="fr-FR" dirty="0" smtClean="0"/>
          </a:p>
          <a:p>
            <a:r>
              <a:rPr lang="fr-FR" dirty="0" smtClean="0"/>
              <a:t>Les recettes totales représentent 8,5 % du PIB en 2017 pour une moyenne de 20% en Afrique Subsaharienne.</a:t>
            </a:r>
          </a:p>
          <a:p>
            <a:endParaRPr lang="fr-FR" dirty="0"/>
          </a:p>
          <a:p>
            <a:r>
              <a:rPr lang="fr-FR" dirty="0" smtClean="0"/>
              <a:t>Compte tenu des difficultés d’élargissement de la base fiscale, une pression très forte devrait être maintenue sur les entreprises.</a:t>
            </a:r>
            <a:endParaRPr lang="fr-FR"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8</a:t>
            </a:fld>
            <a:endParaRPr lang="fr-FR"/>
          </a:p>
        </p:txBody>
      </p:sp>
      <p:sp>
        <p:nvSpPr>
          <p:cNvPr id="7" name="Espace réservé de la date 5"/>
          <p:cNvSpPr>
            <a:spLocks noGrp="1"/>
          </p:cNvSpPr>
          <p:nvPr>
            <p:ph type="dt" sz="half" idx="2"/>
          </p:nvPr>
        </p:nvSpPr>
        <p:spPr>
          <a:xfrm>
            <a:off x="6372250" y="6582663"/>
            <a:ext cx="2360742" cy="285728"/>
          </a:xfrm>
        </p:spPr>
        <p:txBody>
          <a:bodyPr/>
          <a:lstStyle/>
          <a:p>
            <a:r>
              <a:rPr lang="fr-FR" dirty="0" smtClean="0"/>
              <a:t>Kinshasa, juin </a:t>
            </a:r>
            <a:r>
              <a:rPr lang="fr-FR" dirty="0" smtClean="0"/>
              <a:t>2018</a:t>
            </a:r>
            <a:endParaRPr lang="fr-FR" dirty="0"/>
          </a:p>
        </p:txBody>
      </p:sp>
    </p:spTree>
    <p:extLst>
      <p:ext uri="{BB962C8B-B14F-4D97-AF65-F5344CB8AC3E}">
        <p14:creationId xmlns:p14="http://schemas.microsoft.com/office/powerpoint/2010/main" val="273201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L’augmentation des dépôts bancaires a peu d’impact sur le crédit</a:t>
            </a:r>
            <a:endParaRPr lang="fr-FR" dirty="0"/>
          </a:p>
        </p:txBody>
      </p:sp>
      <p:sp>
        <p:nvSpPr>
          <p:cNvPr id="3" name="Espace réservé du contenu 2"/>
          <p:cNvSpPr>
            <a:spLocks noGrp="1"/>
          </p:cNvSpPr>
          <p:nvPr>
            <p:ph idx="1"/>
          </p:nvPr>
        </p:nvSpPr>
        <p:spPr>
          <a:xfrm>
            <a:off x="295260" y="3717032"/>
            <a:ext cx="8553480" cy="2513504"/>
          </a:xfrm>
        </p:spPr>
        <p:txBody>
          <a:bodyPr/>
          <a:lstStyle/>
          <a:p>
            <a:r>
              <a:rPr lang="fr-FR" dirty="0" smtClean="0"/>
              <a:t>Volatilité des dépôts</a:t>
            </a:r>
            <a:endParaRPr lang="fr-FR" dirty="0"/>
          </a:p>
          <a:p>
            <a:r>
              <a:rPr lang="fr-FR" dirty="0" smtClean="0"/>
              <a:t>Politique monétaire restrictive malgré la baisse des taux</a:t>
            </a:r>
          </a:p>
          <a:p>
            <a:pPr marL="0" indent="0">
              <a:buNone/>
            </a:pPr>
            <a:r>
              <a:rPr lang="fr-FR" dirty="0" smtClean="0"/>
              <a:t>Taux directeur 20% =&gt;14% début avril</a:t>
            </a:r>
          </a:p>
          <a:p>
            <a:pPr marL="0" indent="0">
              <a:buNone/>
            </a:pPr>
            <a:r>
              <a:rPr lang="fr-FR" dirty="0" smtClean="0"/>
              <a:t> mais Réserves obligatoires de 13% des dépôts, à constituer en FC, alors que les dépôts FC ne représentent que 15% du total</a:t>
            </a:r>
          </a:p>
          <a:p>
            <a:r>
              <a:rPr lang="fr-FR" dirty="0" smtClean="0"/>
              <a:t>Poids des créances douteuses 16,3% du total</a:t>
            </a:r>
            <a:endParaRPr lang="fr-FR" dirty="0"/>
          </a:p>
          <a:p>
            <a:pPr marL="0" indent="0">
              <a:buNone/>
            </a:pPr>
            <a:endParaRPr lang="fr-FR" dirty="0" smtClean="0"/>
          </a:p>
          <a:p>
            <a:endParaRPr lang="fr-FR" dirty="0"/>
          </a:p>
        </p:txBody>
      </p:sp>
      <p:sp>
        <p:nvSpPr>
          <p:cNvPr id="5" name="Espace réservé du numéro de diapositive 4"/>
          <p:cNvSpPr>
            <a:spLocks noGrp="1"/>
          </p:cNvSpPr>
          <p:nvPr>
            <p:ph type="sldNum" sz="quarter" idx="11"/>
          </p:nvPr>
        </p:nvSpPr>
        <p:spPr/>
        <p:txBody>
          <a:bodyPr/>
          <a:lstStyle/>
          <a:p>
            <a:pPr>
              <a:defRPr/>
            </a:pPr>
            <a:fld id="{D4EE3919-AC34-40F6-9F3A-918B5F1AEF53}" type="slidenum">
              <a:rPr lang="fr-FR" smtClean="0"/>
              <a:pPr>
                <a:defRPr/>
              </a:pPr>
              <a:t>9</a:t>
            </a:fld>
            <a:endParaRPr lang="fr-FR"/>
          </a:p>
        </p:txBody>
      </p:sp>
      <p:graphicFrame>
        <p:nvGraphicFramePr>
          <p:cNvPr id="7" name="Tableau 6"/>
          <p:cNvGraphicFramePr>
            <a:graphicFrameLocks noGrp="1"/>
          </p:cNvGraphicFramePr>
          <p:nvPr>
            <p:extLst>
              <p:ext uri="{D42A27DB-BD31-4B8C-83A1-F6EECF244321}">
                <p14:modId xmlns:p14="http://schemas.microsoft.com/office/powerpoint/2010/main" val="352910354"/>
              </p:ext>
            </p:extLst>
          </p:nvPr>
        </p:nvGraphicFramePr>
        <p:xfrm>
          <a:off x="1927105" y="2134327"/>
          <a:ext cx="4857741" cy="1112520"/>
        </p:xfrm>
        <a:graphic>
          <a:graphicData uri="http://schemas.openxmlformats.org/drawingml/2006/table">
            <a:tbl>
              <a:tblPr firstRow="1" bandRow="1">
                <a:tableStyleId>{5C22544A-7EE6-4342-B048-85BDC9FD1C3A}</a:tableStyleId>
              </a:tblPr>
              <a:tblGrid>
                <a:gridCol w="1619247"/>
                <a:gridCol w="1619247"/>
                <a:gridCol w="1619247"/>
              </a:tblGrid>
              <a:tr h="370840">
                <a:tc>
                  <a:txBody>
                    <a:bodyPr/>
                    <a:lstStyle/>
                    <a:p>
                      <a:endParaRPr lang="fr-FR" dirty="0"/>
                    </a:p>
                  </a:txBody>
                  <a:tcPr/>
                </a:tc>
                <a:tc>
                  <a:txBody>
                    <a:bodyPr/>
                    <a:lstStyle/>
                    <a:p>
                      <a:pPr algn="r"/>
                      <a:r>
                        <a:rPr lang="fr-FR" dirty="0" smtClean="0"/>
                        <a:t>FC</a:t>
                      </a:r>
                      <a:endParaRPr lang="fr-FR" dirty="0"/>
                    </a:p>
                  </a:txBody>
                  <a:tcPr/>
                </a:tc>
                <a:tc>
                  <a:txBody>
                    <a:bodyPr/>
                    <a:lstStyle/>
                    <a:p>
                      <a:pPr algn="r"/>
                      <a:r>
                        <a:rPr lang="fr-FR" dirty="0" smtClean="0"/>
                        <a:t>USD</a:t>
                      </a:r>
                      <a:endParaRPr lang="fr-FR" dirty="0"/>
                    </a:p>
                  </a:txBody>
                  <a:tcPr/>
                </a:tc>
              </a:tr>
              <a:tr h="370840">
                <a:tc>
                  <a:txBody>
                    <a:bodyPr/>
                    <a:lstStyle/>
                    <a:p>
                      <a:r>
                        <a:rPr lang="fr-FR" dirty="0" smtClean="0"/>
                        <a:t>Dépôts</a:t>
                      </a:r>
                      <a:endParaRPr lang="fr-FR" dirty="0"/>
                    </a:p>
                  </a:txBody>
                  <a:tcPr/>
                </a:tc>
                <a:tc>
                  <a:txBody>
                    <a:bodyPr/>
                    <a:lstStyle/>
                    <a:p>
                      <a:pPr algn="r"/>
                      <a:r>
                        <a:rPr lang="fr-FR" dirty="0" smtClean="0"/>
                        <a:t>-4,7%</a:t>
                      </a:r>
                      <a:endParaRPr lang="fr-FR" dirty="0"/>
                    </a:p>
                  </a:txBody>
                  <a:tcPr/>
                </a:tc>
                <a:tc>
                  <a:txBody>
                    <a:bodyPr/>
                    <a:lstStyle/>
                    <a:p>
                      <a:pPr algn="r"/>
                      <a:r>
                        <a:rPr lang="fr-FR" dirty="0" smtClean="0"/>
                        <a:t>+18,9%</a:t>
                      </a:r>
                      <a:endParaRPr lang="fr-FR" dirty="0"/>
                    </a:p>
                  </a:txBody>
                  <a:tcPr/>
                </a:tc>
              </a:tr>
              <a:tr h="370840">
                <a:tc>
                  <a:txBody>
                    <a:bodyPr/>
                    <a:lstStyle/>
                    <a:p>
                      <a:r>
                        <a:rPr lang="fr-FR" dirty="0" smtClean="0"/>
                        <a:t>Crédits</a:t>
                      </a:r>
                      <a:endParaRPr lang="fr-FR" dirty="0"/>
                    </a:p>
                  </a:txBody>
                  <a:tcPr/>
                </a:tc>
                <a:tc>
                  <a:txBody>
                    <a:bodyPr/>
                    <a:lstStyle/>
                    <a:p>
                      <a:pPr algn="r"/>
                      <a:r>
                        <a:rPr lang="fr-FR" dirty="0" smtClean="0"/>
                        <a:t>-25,0%</a:t>
                      </a:r>
                      <a:endParaRPr lang="fr-FR" dirty="0"/>
                    </a:p>
                  </a:txBody>
                  <a:tcPr/>
                </a:tc>
                <a:tc>
                  <a:txBody>
                    <a:bodyPr/>
                    <a:lstStyle/>
                    <a:p>
                      <a:pPr algn="r"/>
                      <a:r>
                        <a:rPr lang="fr-FR" dirty="0" smtClean="0"/>
                        <a:t>+4,3%</a:t>
                      </a:r>
                      <a:endParaRPr lang="fr-FR" dirty="0"/>
                    </a:p>
                  </a:txBody>
                  <a:tcPr/>
                </a:tc>
              </a:tr>
            </a:tbl>
          </a:graphicData>
        </a:graphic>
      </p:graphicFrame>
      <p:sp>
        <p:nvSpPr>
          <p:cNvPr id="9" name="Espace réservé du contenu 2"/>
          <p:cNvSpPr txBox="1">
            <a:spLocks/>
          </p:cNvSpPr>
          <p:nvPr/>
        </p:nvSpPr>
        <p:spPr bwMode="auto">
          <a:xfrm>
            <a:off x="295260" y="1327417"/>
            <a:ext cx="8553480" cy="25135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24000" indent="-324000" algn="l" rtl="0" eaLnBrk="1" fontAlgn="base" hangingPunct="1">
              <a:spcBef>
                <a:spcPts val="600"/>
              </a:spcBef>
              <a:spcAft>
                <a:spcPct val="0"/>
              </a:spcAft>
              <a:buClr>
                <a:srgbClr val="E4A300"/>
              </a:buClr>
              <a:buFont typeface="Wingdings 3" pitchFamily="18" charset="2"/>
              <a:buChar char=""/>
              <a:defRPr lang="fr-FR" sz="2000" b="1">
                <a:solidFill>
                  <a:srgbClr val="023787"/>
                </a:solidFill>
                <a:effectLst/>
                <a:latin typeface="+mn-lt"/>
                <a:ea typeface="+mn-ea"/>
                <a:cs typeface="+mn-cs"/>
              </a:defRPr>
            </a:lvl1pPr>
            <a:lvl2pPr marL="648000" indent="-324000" algn="l" rtl="0" eaLnBrk="1" fontAlgn="base" hangingPunct="1">
              <a:spcBef>
                <a:spcPts val="600"/>
              </a:spcBef>
              <a:spcAft>
                <a:spcPct val="0"/>
              </a:spcAft>
              <a:buClr>
                <a:srgbClr val="002060"/>
              </a:buClr>
              <a:buFont typeface="Wingdings" pitchFamily="2" charset="2"/>
              <a:buChar char=""/>
              <a:defRPr lang="fr-FR" sz="1800" b="1" i="1" baseline="0">
                <a:solidFill>
                  <a:srgbClr val="1F5BA5"/>
                </a:solidFill>
                <a:effectLst/>
                <a:latin typeface="Arial" panose="020B0604020202020204" pitchFamily="34" charset="0"/>
              </a:defRPr>
            </a:lvl2pPr>
            <a:lvl3pPr marL="648000" indent="0" algn="l" rtl="0" eaLnBrk="1" fontAlgn="base" hangingPunct="1">
              <a:spcBef>
                <a:spcPts val="600"/>
              </a:spcBef>
              <a:spcAft>
                <a:spcPct val="0"/>
              </a:spcAft>
              <a:buFontTx/>
              <a:buNone/>
              <a:defRPr lang="fr-FR" sz="1600" b="1" i="0" u="none" baseline="0">
                <a:solidFill>
                  <a:srgbClr val="1F5BA5"/>
                </a:solidFill>
                <a:effectLst/>
                <a:latin typeface="Arial" panose="020B0604020202020204" pitchFamily="34" charset="0"/>
              </a:defRPr>
            </a:lvl3pPr>
            <a:lvl4pPr marL="628650" indent="266700" algn="l" rtl="0" eaLnBrk="1" fontAlgn="base" hangingPunct="1">
              <a:spcBef>
                <a:spcPts val="600"/>
              </a:spcBef>
              <a:spcAft>
                <a:spcPct val="0"/>
              </a:spcAft>
              <a:buClrTx/>
              <a:buFontTx/>
              <a:buNone/>
              <a:defRPr lang="fr-FR" sz="1400" i="0">
                <a:solidFill>
                  <a:schemeClr val="tx1"/>
                </a:solidFill>
                <a:latin typeface="+mn-lt"/>
              </a:defRPr>
            </a:lvl4pPr>
            <a:lvl5pPr marL="860425" indent="215900" algn="l" rtl="0" eaLnBrk="1" fontAlgn="base" hangingPunct="1">
              <a:spcBef>
                <a:spcPts val="600"/>
              </a:spcBef>
              <a:spcAft>
                <a:spcPct val="0"/>
              </a:spcAft>
              <a:buClr>
                <a:srgbClr val="E4A300"/>
              </a:buClr>
              <a:buFont typeface="Wingdings" pitchFamily="2" charset="2"/>
              <a:buChar char="Ø"/>
              <a:defRPr lang="fr-FR" sz="1400" b="1" i="1" dirty="0">
                <a:solidFill>
                  <a:srgbClr val="792E81"/>
                </a:solidFill>
                <a:latin typeface="Times New Roman" pitchFamily="18" charset="0"/>
                <a:cs typeface="Times New Roman" pitchFamily="18" charset="0"/>
              </a:defRPr>
            </a:lvl5pPr>
            <a:lvl6pPr marL="1317625" algn="l" rtl="0" eaLnBrk="1" fontAlgn="base" hangingPunct="1">
              <a:spcBef>
                <a:spcPct val="20000"/>
              </a:spcBef>
              <a:spcAft>
                <a:spcPct val="0"/>
              </a:spcAft>
              <a:defRPr sz="2000">
                <a:solidFill>
                  <a:schemeClr val="tx1"/>
                </a:solidFill>
                <a:latin typeface="Times New Roman" pitchFamily="18" charset="0"/>
              </a:defRPr>
            </a:lvl6pPr>
            <a:lvl7pPr marL="1774825" algn="l" rtl="0" eaLnBrk="1" fontAlgn="base" hangingPunct="1">
              <a:spcBef>
                <a:spcPct val="20000"/>
              </a:spcBef>
              <a:spcAft>
                <a:spcPct val="0"/>
              </a:spcAft>
              <a:defRPr sz="2000">
                <a:solidFill>
                  <a:schemeClr val="tx1"/>
                </a:solidFill>
                <a:latin typeface="Times New Roman" pitchFamily="18" charset="0"/>
              </a:defRPr>
            </a:lvl7pPr>
            <a:lvl8pPr marL="2232025" algn="l" rtl="0" eaLnBrk="1" fontAlgn="base" hangingPunct="1">
              <a:spcBef>
                <a:spcPct val="20000"/>
              </a:spcBef>
              <a:spcAft>
                <a:spcPct val="0"/>
              </a:spcAft>
              <a:defRPr sz="2000">
                <a:solidFill>
                  <a:schemeClr val="tx1"/>
                </a:solidFill>
                <a:latin typeface="Times New Roman" pitchFamily="18" charset="0"/>
              </a:defRPr>
            </a:lvl8pPr>
            <a:lvl9pPr marL="2689225" algn="l" rtl="0" eaLnBrk="1" fontAlgn="base" hangingPunct="1">
              <a:spcBef>
                <a:spcPct val="20000"/>
              </a:spcBef>
              <a:spcAft>
                <a:spcPct val="0"/>
              </a:spcAft>
              <a:defRPr sz="2000">
                <a:solidFill>
                  <a:schemeClr val="tx1"/>
                </a:solidFill>
                <a:latin typeface="Times New Roman" pitchFamily="18" charset="0"/>
              </a:defRPr>
            </a:lvl9pPr>
          </a:lstStyle>
          <a:p>
            <a:r>
              <a:rPr lang="fr-FR" dirty="0"/>
              <a:t>Evolution des crédits et dépôts mars 2017- mars 2018</a:t>
            </a:r>
            <a:endParaRPr lang="fr-FR" dirty="0"/>
          </a:p>
        </p:txBody>
      </p:sp>
      <p:sp>
        <p:nvSpPr>
          <p:cNvPr id="10" name="Espace réservé de la date 5"/>
          <p:cNvSpPr>
            <a:spLocks noGrp="1"/>
          </p:cNvSpPr>
          <p:nvPr>
            <p:ph type="dt" sz="half" idx="2"/>
          </p:nvPr>
        </p:nvSpPr>
        <p:spPr>
          <a:xfrm>
            <a:off x="6372250" y="6582663"/>
            <a:ext cx="2360742" cy="285728"/>
          </a:xfrm>
        </p:spPr>
        <p:txBody>
          <a:bodyPr/>
          <a:lstStyle/>
          <a:p>
            <a:r>
              <a:rPr lang="fr-FR" dirty="0" smtClean="0"/>
              <a:t>Kinshasa, juin </a:t>
            </a:r>
            <a:r>
              <a:rPr lang="fr-FR" dirty="0" smtClean="0"/>
              <a:t>2018</a:t>
            </a:r>
            <a:endParaRPr lang="fr-FR" dirty="0"/>
          </a:p>
        </p:txBody>
      </p:sp>
    </p:spTree>
    <p:extLst>
      <p:ext uri="{BB962C8B-B14F-4D97-AF65-F5344CB8AC3E}">
        <p14:creationId xmlns:p14="http://schemas.microsoft.com/office/powerpoint/2010/main" val="4086788587"/>
      </p:ext>
    </p:extLst>
  </p:cSld>
  <p:clrMapOvr>
    <a:masterClrMapping/>
  </p:clrMapOvr>
</p:sld>
</file>

<file path=ppt/theme/theme1.xml><?xml version="1.0" encoding="utf-8"?>
<a:theme xmlns:a="http://schemas.openxmlformats.org/drawingml/2006/main" name="Modèle de présentation DGTRESOR">
  <a:themeElements>
    <a:clrScheme name="dgtpe_bas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gtpe_bas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1" i="0" u="none" strike="noStrike" cap="none" normalizeH="0" baseline="0" smtClean="0">
            <a:ln>
              <a:noFill/>
            </a:ln>
            <a:solidFill>
              <a:srgbClr val="FF0000"/>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000" b="1" i="0" u="none" strike="noStrike" cap="none" normalizeH="0" baseline="0" smtClean="0">
            <a:ln>
              <a:noFill/>
            </a:ln>
            <a:solidFill>
              <a:srgbClr val="FF0000"/>
            </a:solidFill>
            <a:effectLst/>
            <a:latin typeface="Arial" charset="0"/>
          </a:defRPr>
        </a:defPPr>
      </a:lstStyle>
    </a:lnDef>
  </a:objectDefaults>
  <a:extraClrSchemeLst>
    <a:extraClrScheme>
      <a:clrScheme name="dgtpe_bas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gtpe_bas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gtpe_bas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gtpe_bas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gtpe_bas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gtpe_bas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gtpe_bas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gtpe_bas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439AB8653D8A34FAC99AC61D6685BD2" ma:contentTypeVersion="4" ma:contentTypeDescription="Crée un document." ma:contentTypeScope="" ma:versionID="9c0fb9aec821928c6f24dee7bcd0855a">
  <xsd:schema xmlns:xsd="http://www.w3.org/2001/XMLSchema" xmlns:xs="http://www.w3.org/2001/XMLSchema" xmlns:p="http://schemas.microsoft.com/office/2006/metadata/properties" xmlns:ns1="http://schemas.microsoft.com/sharepoint/v3" targetNamespace="http://schemas.microsoft.com/office/2006/metadata/properties" ma:root="true" ma:fieldsID="bbde7afb43fafa7849c2c50827c7cce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hidden="true" ma:internalName="PublishingStartDate">
      <xsd:simpleType>
        <xsd:restriction base="dms:Unknown"/>
      </xsd:simpleType>
    </xsd:element>
    <xsd:element name="PublishingExpirationDate" ma:index="5" nillable="true" ma:displayName="Date de fin de planification" ma:description="La colonne de site Date de fin de planification est créée par la fonctionnalité de publication. Elle permet de spécifier les date et heure auxquelles cette page n'apparaîtra plus aux visiteurs du site."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Type de contenu"/>
        <xsd:element ref="dc:title" minOccurs="0" maxOccurs="1" ma:index="3"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E546F23-9E60-486F-B6DE-73B3DE8FEA59}">
  <ds:schemaRefs>
    <ds:schemaRef ds:uri="http://schemas.microsoft.com/sharepoint/v3/contenttype/forms"/>
  </ds:schemaRefs>
</ds:datastoreItem>
</file>

<file path=customXml/itemProps2.xml><?xml version="1.0" encoding="utf-8"?>
<ds:datastoreItem xmlns:ds="http://schemas.openxmlformats.org/officeDocument/2006/customXml" ds:itemID="{C867B593-EA62-4F2D-A35B-EA73FEF438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FE8ECA-4AAF-4183-A984-B9992958637B}">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8819</TotalTime>
  <Words>582</Words>
  <Application>Microsoft Office PowerPoint</Application>
  <PresentationFormat>Affichage à l'écran (4:3)</PresentationFormat>
  <Paragraphs>112</Paragraphs>
  <Slides>10</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10</vt:i4>
      </vt:variant>
    </vt:vector>
  </HeadingPairs>
  <TitlesOfParts>
    <vt:vector size="16" baseType="lpstr">
      <vt:lpstr>Arial</vt:lpstr>
      <vt:lpstr>Calibri</vt:lpstr>
      <vt:lpstr>Times New Roman</vt:lpstr>
      <vt:lpstr>Wingdings</vt:lpstr>
      <vt:lpstr>Wingdings 3</vt:lpstr>
      <vt:lpstr>Modèle de présentation DGTRESOR</vt:lpstr>
      <vt:lpstr>RDC - L’embellie des cours ne lève pas la pression sur les entreprises  Semaine Française Kinshasa, juin 2018</vt:lpstr>
      <vt:lpstr>Une reprise polarisée</vt:lpstr>
      <vt:lpstr>Une reprise polarisée</vt:lpstr>
      <vt:lpstr>Une reprise polarisée</vt:lpstr>
      <vt:lpstr>Une reprise polarisée</vt:lpstr>
      <vt:lpstr>Une reprise polarisée</vt:lpstr>
      <vt:lpstr>Une inflation et une dépréciation du FC maitrisées, mais des risques de dérapage</vt:lpstr>
      <vt:lpstr>Une hausse des recettes fiscales du secteur extractif  insuffisante pour éviter une pression accrue sur l’ensemble des entreprises</vt:lpstr>
      <vt:lpstr>L’augmentation des dépôts bancaires a peu d’impact sur le crédit</vt:lpstr>
      <vt:lpstr>Conclusion</vt:lpstr>
    </vt:vector>
  </TitlesOfParts>
  <Manager>Pôle Comminication - PISI</Manager>
  <Company>DG Trésor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MURE Isabelle</dc:creator>
  <cp:lastModifiedBy>Utilisateur</cp:lastModifiedBy>
  <cp:revision>337</cp:revision>
  <cp:lastPrinted>2017-11-28T11:16:00Z</cp:lastPrinted>
  <dcterms:created xsi:type="dcterms:W3CDTF">2014-08-27T08:45:40Z</dcterms:created>
  <dcterms:modified xsi:type="dcterms:W3CDTF">2018-06-13T20:18:39Z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0x0101008439AB8653D8A34FAC99AC61D6685BD2</vt:lpwstr>
  </property>
</Properties>
</file>