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
  </p:notesMasterIdLst>
  <p:handoutMasterIdLst>
    <p:handoutMasterId r:id="rId9"/>
  </p:handoutMasterIdLst>
  <p:sldIdLst>
    <p:sldId id="391" r:id="rId2"/>
    <p:sldId id="392" r:id="rId3"/>
    <p:sldId id="393" r:id="rId4"/>
    <p:sldId id="398" r:id="rId5"/>
    <p:sldId id="397" r:id="rId6"/>
    <p:sldId id="396" r:id="rId7"/>
  </p:sldIdLst>
  <p:sldSz cx="9144000" cy="6858000" type="screen4x3"/>
  <p:notesSz cx="6735763" cy="9866313"/>
  <p:defaultTextStyle>
    <a:defPPr>
      <a:defRPr lang="fr-FR"/>
    </a:defPPr>
    <a:lvl1pPr algn="l" rtl="0" fontAlgn="base">
      <a:spcBef>
        <a:spcPct val="0"/>
      </a:spcBef>
      <a:spcAft>
        <a:spcPct val="0"/>
      </a:spcAft>
      <a:defRPr sz="2000" b="1" kern="1200">
        <a:solidFill>
          <a:srgbClr val="FF0000"/>
        </a:solidFill>
        <a:latin typeface="Arial" charset="0"/>
        <a:ea typeface="+mn-ea"/>
        <a:cs typeface="+mn-cs"/>
      </a:defRPr>
    </a:lvl1pPr>
    <a:lvl2pPr marL="457200" algn="l" rtl="0" fontAlgn="base">
      <a:spcBef>
        <a:spcPct val="0"/>
      </a:spcBef>
      <a:spcAft>
        <a:spcPct val="0"/>
      </a:spcAft>
      <a:defRPr sz="2000" b="1" kern="1200">
        <a:solidFill>
          <a:srgbClr val="FF0000"/>
        </a:solidFill>
        <a:latin typeface="Arial" charset="0"/>
        <a:ea typeface="+mn-ea"/>
        <a:cs typeface="+mn-cs"/>
      </a:defRPr>
    </a:lvl2pPr>
    <a:lvl3pPr marL="914400" algn="l" rtl="0" fontAlgn="base">
      <a:spcBef>
        <a:spcPct val="0"/>
      </a:spcBef>
      <a:spcAft>
        <a:spcPct val="0"/>
      </a:spcAft>
      <a:defRPr sz="2000" b="1" kern="1200">
        <a:solidFill>
          <a:srgbClr val="FF0000"/>
        </a:solidFill>
        <a:latin typeface="Arial" charset="0"/>
        <a:ea typeface="+mn-ea"/>
        <a:cs typeface="+mn-cs"/>
      </a:defRPr>
    </a:lvl3pPr>
    <a:lvl4pPr marL="1371600" algn="l" rtl="0" fontAlgn="base">
      <a:spcBef>
        <a:spcPct val="0"/>
      </a:spcBef>
      <a:spcAft>
        <a:spcPct val="0"/>
      </a:spcAft>
      <a:defRPr sz="2000" b="1" kern="1200">
        <a:solidFill>
          <a:srgbClr val="FF0000"/>
        </a:solidFill>
        <a:latin typeface="Arial" charset="0"/>
        <a:ea typeface="+mn-ea"/>
        <a:cs typeface="+mn-cs"/>
      </a:defRPr>
    </a:lvl4pPr>
    <a:lvl5pPr marL="1828800" algn="l" rtl="0" fontAlgn="base">
      <a:spcBef>
        <a:spcPct val="0"/>
      </a:spcBef>
      <a:spcAft>
        <a:spcPct val="0"/>
      </a:spcAft>
      <a:defRPr sz="2000" b="1" kern="1200">
        <a:solidFill>
          <a:srgbClr val="FF0000"/>
        </a:solidFill>
        <a:latin typeface="Arial" charset="0"/>
        <a:ea typeface="+mn-ea"/>
        <a:cs typeface="+mn-cs"/>
      </a:defRPr>
    </a:lvl5pPr>
    <a:lvl6pPr marL="2286000" algn="l" defTabSz="914400" rtl="0" eaLnBrk="1" latinLnBrk="0" hangingPunct="1">
      <a:defRPr sz="2000" b="1" kern="1200">
        <a:solidFill>
          <a:srgbClr val="FF0000"/>
        </a:solidFill>
        <a:latin typeface="Arial" charset="0"/>
        <a:ea typeface="+mn-ea"/>
        <a:cs typeface="+mn-cs"/>
      </a:defRPr>
    </a:lvl6pPr>
    <a:lvl7pPr marL="2743200" algn="l" defTabSz="914400" rtl="0" eaLnBrk="1" latinLnBrk="0" hangingPunct="1">
      <a:defRPr sz="2000" b="1" kern="1200">
        <a:solidFill>
          <a:srgbClr val="FF0000"/>
        </a:solidFill>
        <a:latin typeface="Arial" charset="0"/>
        <a:ea typeface="+mn-ea"/>
        <a:cs typeface="+mn-cs"/>
      </a:defRPr>
    </a:lvl7pPr>
    <a:lvl8pPr marL="3200400" algn="l" defTabSz="914400" rtl="0" eaLnBrk="1" latinLnBrk="0" hangingPunct="1">
      <a:defRPr sz="2000" b="1" kern="1200">
        <a:solidFill>
          <a:srgbClr val="FF0000"/>
        </a:solidFill>
        <a:latin typeface="Arial" charset="0"/>
        <a:ea typeface="+mn-ea"/>
        <a:cs typeface="+mn-cs"/>
      </a:defRPr>
    </a:lvl8pPr>
    <a:lvl9pPr marL="3657600" algn="l" defTabSz="914400" rtl="0" eaLnBrk="1" latinLnBrk="0" hangingPunct="1">
      <a:defRPr sz="2000" b="1" kern="1200">
        <a:solidFill>
          <a:srgbClr val="FF0000"/>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3787"/>
    <a:srgbClr val="E4A300"/>
    <a:srgbClr val="0D246D"/>
    <a:srgbClr val="021F77"/>
    <a:srgbClr val="1F5BA5"/>
    <a:srgbClr val="497AB5"/>
    <a:srgbClr val="258ED7"/>
    <a:srgbClr val="792E81"/>
    <a:srgbClr val="2598C1"/>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8A107856-5554-42FB-B03E-39F5DBC370BA}" styleName="Style moyen 4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6D9F66E-5EB9-4882-86FB-DCBF35E3C3E4}" styleName="Style moyen 4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7CE84F3-28C3-443E-9E96-99CF82512B78}" styleName="Style foncé 1 - Accentuation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Style foncé 2 - Accentuation 3/Accentuation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Style foncé 2 - Accentuation 1/Accentuation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Style moyen 4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EB344D84-9AFB-497E-A393-DC336BA19D2E}" styleName="Style moyen 3 - Accentuation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90" autoAdjust="0"/>
    <p:restoredTop sz="91241" autoAdjust="0"/>
  </p:normalViewPr>
  <p:slideViewPr>
    <p:cSldViewPr>
      <p:cViewPr varScale="1">
        <p:scale>
          <a:sx n="106" d="100"/>
          <a:sy n="106" d="100"/>
        </p:scale>
        <p:origin x="156"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74" d="100"/>
          <a:sy n="74" d="100"/>
        </p:scale>
        <p:origin x="-2172" y="-114"/>
      </p:cViewPr>
      <p:guideLst>
        <p:guide orient="horz" pos="3107"/>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Feuille_de_calcul_Microsoft_Excel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lang="fr-FR" sz="2000" b="1" i="0" u="none" strike="noStrike" kern="1200" spc="0" baseline="0" dirty="0" smtClean="0">
                <a:solidFill>
                  <a:srgbClr val="023787"/>
                </a:solidFill>
                <a:effectLst/>
                <a:latin typeface="+mn-lt"/>
                <a:ea typeface="+mn-ea"/>
                <a:cs typeface="+mn-cs"/>
              </a:defRPr>
            </a:pPr>
            <a:r>
              <a:rPr lang="fr-FR" sz="1800" b="1" dirty="0" smtClean="0">
                <a:solidFill>
                  <a:srgbClr val="023787"/>
                </a:solidFill>
                <a:effectLst/>
                <a:latin typeface="+mn-lt"/>
                <a:ea typeface="+mn-ea"/>
                <a:cs typeface="+mn-cs"/>
              </a:rPr>
              <a:t>Importations/Exportations en 2016 (en M</a:t>
            </a:r>
            <a:r>
              <a:rPr lang="fr-FR" sz="2000" b="1" i="0" u="none" strike="noStrike" baseline="0" dirty="0" smtClean="0">
                <a:effectLst/>
              </a:rPr>
              <a:t>€</a:t>
            </a:r>
            <a:r>
              <a:rPr lang="fr-FR" sz="1800" b="1" dirty="0" smtClean="0">
                <a:solidFill>
                  <a:srgbClr val="023787"/>
                </a:solidFill>
                <a:effectLst/>
                <a:latin typeface="+mn-lt"/>
                <a:ea typeface="+mn-ea"/>
                <a:cs typeface="+mn-cs"/>
              </a:rPr>
              <a:t>)</a:t>
            </a:r>
          </a:p>
        </c:rich>
      </c:tx>
      <c:layout>
        <c:manualLayout>
          <c:xMode val="edge"/>
          <c:yMode val="edge"/>
          <c:x val="0.12588008530183728"/>
          <c:y val="1.5625113605042446E-2"/>
        </c:manualLayout>
      </c:layout>
      <c:overlay val="0"/>
      <c:spPr>
        <a:noFill/>
        <a:ln>
          <a:noFill/>
        </a:ln>
        <a:effectLst/>
      </c:spPr>
      <c:txPr>
        <a:bodyPr rot="0" spcFirstLastPara="1" vertOverflow="ellipsis" vert="horz" wrap="square" anchor="ctr" anchorCtr="1"/>
        <a:lstStyle/>
        <a:p>
          <a:pPr algn="ctr" rtl="0">
            <a:defRPr lang="fr-FR" sz="2000" b="1" i="0" u="none" strike="noStrike" kern="1200" spc="0" baseline="0" dirty="0" smtClean="0">
              <a:solidFill>
                <a:srgbClr val="023787"/>
              </a:solidFill>
              <a:effectLst/>
              <a:latin typeface="+mn-lt"/>
              <a:ea typeface="+mn-ea"/>
              <a:cs typeface="+mn-cs"/>
            </a:defRPr>
          </a:pPr>
          <a:endParaRPr lang="fr-FR"/>
        </a:p>
      </c:txPr>
    </c:title>
    <c:autoTitleDeleted val="0"/>
    <c:plotArea>
      <c:layout/>
      <c:barChart>
        <c:barDir val="col"/>
        <c:grouping val="clustered"/>
        <c:varyColors val="0"/>
        <c:ser>
          <c:idx val="0"/>
          <c:order val="0"/>
          <c:tx>
            <c:strRef>
              <c:f>Feuil1!$B$1</c:f>
              <c:strCache>
                <c:ptCount val="1"/>
                <c:pt idx="0">
                  <c:v>Importation</c:v>
                </c:pt>
              </c:strCache>
            </c:strRef>
          </c:tx>
          <c:spPr>
            <a:solidFill>
              <a:schemeClr val="accent1"/>
            </a:solidFill>
            <a:ln>
              <a:noFill/>
            </a:ln>
            <a:effectLst/>
          </c:spPr>
          <c:invertIfNegative val="0"/>
          <c:dLbls>
            <c:dLbl>
              <c:idx val="0"/>
              <c:layout/>
              <c:tx>
                <c:rich>
                  <a:bodyPr/>
                  <a:lstStyle/>
                  <a:p>
                    <a:r>
                      <a:rPr lang="en-US" dirty="0" smtClean="0"/>
                      <a:t>800,3</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0">
                <a:spAutoFit/>
              </a:bodyPr>
              <a:lstStyle/>
              <a:p>
                <a:pPr algn="ctr" rtl="0">
                  <a:defRPr lang="fr-FR" sz="1800" b="1" i="0" u="none" strike="noStrike" kern="1200" spc="0" baseline="0">
                    <a:solidFill>
                      <a:srgbClr val="023787"/>
                    </a:solidFill>
                    <a:effectLst/>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c:f>
              <c:strCache>
                <c:ptCount val="1"/>
                <c:pt idx="0">
                  <c:v>Valeurs</c:v>
                </c:pt>
              </c:strCache>
            </c:strRef>
          </c:cat>
          <c:val>
            <c:numRef>
              <c:f>Feuil1!$B$2</c:f>
              <c:numCache>
                <c:formatCode>General</c:formatCode>
                <c:ptCount val="1"/>
                <c:pt idx="0">
                  <c:v>800.3</c:v>
                </c:pt>
              </c:numCache>
            </c:numRef>
          </c:val>
        </c:ser>
        <c:ser>
          <c:idx val="1"/>
          <c:order val="1"/>
          <c:tx>
            <c:strRef>
              <c:f>Feuil1!$C$1</c:f>
              <c:strCache>
                <c:ptCount val="1"/>
                <c:pt idx="0">
                  <c:v>Exportation</c:v>
                </c:pt>
              </c:strCache>
            </c:strRef>
          </c:tx>
          <c:spPr>
            <a:solidFill>
              <a:schemeClr val="accent2"/>
            </a:solidFill>
            <a:ln>
              <a:noFill/>
            </a:ln>
            <a:effectLst/>
          </c:spPr>
          <c:invertIfNegative val="0"/>
          <c:dLbls>
            <c:dLbl>
              <c:idx val="0"/>
              <c:layout>
                <c:manualLayout>
                  <c:x val="-2.0833333333333333E-3"/>
                  <c:y val="0"/>
                </c:manualLayout>
              </c:layout>
              <c:tx>
                <c:rich>
                  <a:bodyPr/>
                  <a:lstStyle/>
                  <a:p>
                    <a:r>
                      <a:rPr lang="en-US" dirty="0" smtClean="0"/>
                      <a:t>140,6</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0">
                <a:spAutoFit/>
              </a:bodyPr>
              <a:lstStyle/>
              <a:p>
                <a:pPr algn="ctr" rtl="0">
                  <a:defRPr lang="fr-FR" sz="1800" b="1" i="0" u="none" strike="noStrike" kern="1200" spc="0" baseline="0">
                    <a:solidFill>
                      <a:srgbClr val="023787"/>
                    </a:solidFill>
                    <a:effectLst/>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c:f>
              <c:strCache>
                <c:ptCount val="1"/>
                <c:pt idx="0">
                  <c:v>Valeurs</c:v>
                </c:pt>
              </c:strCache>
            </c:strRef>
          </c:cat>
          <c:val>
            <c:numRef>
              <c:f>Feuil1!$C$2</c:f>
              <c:numCache>
                <c:formatCode>General</c:formatCode>
                <c:ptCount val="1"/>
                <c:pt idx="0">
                  <c:v>140.6</c:v>
                </c:pt>
              </c:numCache>
            </c:numRef>
          </c:val>
        </c:ser>
        <c:dLbls>
          <c:dLblPos val="outEnd"/>
          <c:showLegendKey val="0"/>
          <c:showVal val="1"/>
          <c:showCatName val="0"/>
          <c:showSerName val="0"/>
          <c:showPercent val="0"/>
          <c:showBubbleSize val="0"/>
        </c:dLbls>
        <c:gapWidth val="219"/>
        <c:overlap val="-27"/>
        <c:axId val="309337736"/>
        <c:axId val="269586920"/>
      </c:barChart>
      <c:catAx>
        <c:axId val="309337736"/>
        <c:scaling>
          <c:orientation val="minMax"/>
        </c:scaling>
        <c:delete val="1"/>
        <c:axPos val="b"/>
        <c:numFmt formatCode="General" sourceLinked="1"/>
        <c:majorTickMark val="none"/>
        <c:minorTickMark val="none"/>
        <c:tickLblPos val="nextTo"/>
        <c:crossAx val="269586920"/>
        <c:crosses val="autoZero"/>
        <c:auto val="1"/>
        <c:lblAlgn val="ctr"/>
        <c:lblOffset val="100"/>
        <c:noMultiLvlLbl val="0"/>
      </c:catAx>
      <c:valAx>
        <c:axId val="269586920"/>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309337736"/>
        <c:crosses val="autoZero"/>
        <c:crossBetween val="between"/>
      </c:valAx>
      <c:spPr>
        <a:noFill/>
        <a:ln w="25400">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1"/>
            <a:ext cx="2919565" cy="493395"/>
          </a:xfrm>
          <a:prstGeom prst="rect">
            <a:avLst/>
          </a:prstGeom>
          <a:noFill/>
          <a:ln w="9525">
            <a:noFill/>
            <a:miter lim="800000"/>
            <a:headEnd/>
            <a:tailEnd/>
          </a:ln>
          <a:effectLst/>
        </p:spPr>
        <p:txBody>
          <a:bodyPr vert="horz" wrap="square" lIns="91065" tIns="45533" rIns="91065" bIns="45533" numCol="1" anchor="t" anchorCtr="0" compatLnSpc="1">
            <a:prstTxWarp prst="textNoShape">
              <a:avLst/>
            </a:prstTxWarp>
          </a:bodyPr>
          <a:lstStyle>
            <a:lvl1pPr>
              <a:defRPr sz="1200" b="0">
                <a:solidFill>
                  <a:schemeClr val="tx1"/>
                </a:solidFill>
                <a:latin typeface="Times New Roman" pitchFamily="18" charset="0"/>
              </a:defRPr>
            </a:lvl1pPr>
          </a:lstStyle>
          <a:p>
            <a:pPr>
              <a:defRPr/>
            </a:pPr>
            <a:endParaRPr lang="fr-FR"/>
          </a:p>
        </p:txBody>
      </p:sp>
      <p:sp>
        <p:nvSpPr>
          <p:cNvPr id="28675" name="Rectangle 3"/>
          <p:cNvSpPr>
            <a:spLocks noGrp="1" noChangeArrowheads="1"/>
          </p:cNvSpPr>
          <p:nvPr>
            <p:ph type="dt" sz="quarter" idx="1"/>
          </p:nvPr>
        </p:nvSpPr>
        <p:spPr bwMode="auto">
          <a:xfrm>
            <a:off x="3816198" y="1"/>
            <a:ext cx="2919565" cy="493395"/>
          </a:xfrm>
          <a:prstGeom prst="rect">
            <a:avLst/>
          </a:prstGeom>
          <a:noFill/>
          <a:ln w="9525">
            <a:noFill/>
            <a:miter lim="800000"/>
            <a:headEnd/>
            <a:tailEnd/>
          </a:ln>
          <a:effectLst/>
        </p:spPr>
        <p:txBody>
          <a:bodyPr vert="horz" wrap="square" lIns="91065" tIns="45533" rIns="91065" bIns="45533" numCol="1" anchor="t" anchorCtr="0" compatLnSpc="1">
            <a:prstTxWarp prst="textNoShape">
              <a:avLst/>
            </a:prstTxWarp>
          </a:bodyPr>
          <a:lstStyle>
            <a:lvl1pPr algn="r">
              <a:defRPr sz="1200" b="0">
                <a:solidFill>
                  <a:schemeClr val="tx1"/>
                </a:solidFill>
                <a:latin typeface="Times New Roman" pitchFamily="18" charset="0"/>
              </a:defRPr>
            </a:lvl1pPr>
          </a:lstStyle>
          <a:p>
            <a:pPr>
              <a:defRPr/>
            </a:pPr>
            <a:endParaRPr lang="fr-FR"/>
          </a:p>
        </p:txBody>
      </p:sp>
      <p:sp>
        <p:nvSpPr>
          <p:cNvPr id="28676" name="Rectangle 4"/>
          <p:cNvSpPr>
            <a:spLocks noGrp="1" noChangeArrowheads="1"/>
          </p:cNvSpPr>
          <p:nvPr>
            <p:ph type="ftr" sz="quarter" idx="2"/>
          </p:nvPr>
        </p:nvSpPr>
        <p:spPr bwMode="auto">
          <a:xfrm>
            <a:off x="0" y="9372918"/>
            <a:ext cx="2919565" cy="493395"/>
          </a:xfrm>
          <a:prstGeom prst="rect">
            <a:avLst/>
          </a:prstGeom>
          <a:noFill/>
          <a:ln w="9525">
            <a:noFill/>
            <a:miter lim="800000"/>
            <a:headEnd/>
            <a:tailEnd/>
          </a:ln>
          <a:effectLst/>
        </p:spPr>
        <p:txBody>
          <a:bodyPr vert="horz" wrap="square" lIns="91065" tIns="45533" rIns="91065" bIns="45533" numCol="1" anchor="b" anchorCtr="0" compatLnSpc="1">
            <a:prstTxWarp prst="textNoShape">
              <a:avLst/>
            </a:prstTxWarp>
          </a:bodyPr>
          <a:lstStyle>
            <a:lvl1pPr>
              <a:defRPr sz="1200" b="0">
                <a:solidFill>
                  <a:schemeClr val="tx1"/>
                </a:solidFill>
                <a:latin typeface="Times New Roman" pitchFamily="18" charset="0"/>
              </a:defRPr>
            </a:lvl1pPr>
          </a:lstStyle>
          <a:p>
            <a:pPr>
              <a:defRPr/>
            </a:pPr>
            <a:endParaRPr lang="fr-FR"/>
          </a:p>
        </p:txBody>
      </p:sp>
      <p:sp>
        <p:nvSpPr>
          <p:cNvPr id="28677" name="Rectangle 5"/>
          <p:cNvSpPr>
            <a:spLocks noGrp="1" noChangeArrowheads="1"/>
          </p:cNvSpPr>
          <p:nvPr>
            <p:ph type="sldNum" sz="quarter" idx="3"/>
          </p:nvPr>
        </p:nvSpPr>
        <p:spPr bwMode="auto">
          <a:xfrm>
            <a:off x="3816198" y="9372918"/>
            <a:ext cx="2919565" cy="493395"/>
          </a:xfrm>
          <a:prstGeom prst="rect">
            <a:avLst/>
          </a:prstGeom>
          <a:noFill/>
          <a:ln w="9525">
            <a:noFill/>
            <a:miter lim="800000"/>
            <a:headEnd/>
            <a:tailEnd/>
          </a:ln>
          <a:effectLst/>
        </p:spPr>
        <p:txBody>
          <a:bodyPr vert="horz" wrap="square" lIns="91065" tIns="45533" rIns="91065" bIns="45533" numCol="1" anchor="b" anchorCtr="0" compatLnSpc="1">
            <a:prstTxWarp prst="textNoShape">
              <a:avLst/>
            </a:prstTxWarp>
          </a:bodyPr>
          <a:lstStyle>
            <a:lvl1pPr algn="r">
              <a:defRPr sz="1200" b="0">
                <a:solidFill>
                  <a:schemeClr val="tx1"/>
                </a:solidFill>
                <a:latin typeface="Times New Roman" pitchFamily="18" charset="0"/>
              </a:defRPr>
            </a:lvl1pPr>
          </a:lstStyle>
          <a:p>
            <a:pPr>
              <a:defRPr/>
            </a:pPr>
            <a:fld id="{6B97833C-B7A4-4A60-8950-E754507BC298}" type="slidenum">
              <a:rPr lang="fr-FR"/>
              <a:pPr>
                <a:defRPr/>
              </a:pPr>
              <a:t>‹N°›</a:t>
            </a:fld>
            <a:endParaRPr lang="fr-FR"/>
          </a:p>
        </p:txBody>
      </p:sp>
    </p:spTree>
    <p:extLst>
      <p:ext uri="{BB962C8B-B14F-4D97-AF65-F5344CB8AC3E}">
        <p14:creationId xmlns:p14="http://schemas.microsoft.com/office/powerpoint/2010/main" val="38035390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1"/>
            <a:ext cx="2919565" cy="493395"/>
          </a:xfrm>
          <a:prstGeom prst="rect">
            <a:avLst/>
          </a:prstGeom>
          <a:noFill/>
          <a:ln w="9525">
            <a:noFill/>
            <a:miter lim="800000"/>
            <a:headEnd/>
            <a:tailEnd/>
          </a:ln>
          <a:effectLst/>
        </p:spPr>
        <p:txBody>
          <a:bodyPr vert="horz" wrap="square" lIns="91065" tIns="45533" rIns="91065" bIns="45533" numCol="1" anchor="t" anchorCtr="0" compatLnSpc="1">
            <a:prstTxWarp prst="textNoShape">
              <a:avLst/>
            </a:prstTxWarp>
          </a:bodyPr>
          <a:lstStyle>
            <a:lvl1pPr>
              <a:defRPr sz="1200" b="0">
                <a:solidFill>
                  <a:schemeClr val="tx1"/>
                </a:solidFill>
                <a:latin typeface="Times New Roman" pitchFamily="18" charset="0"/>
              </a:defRPr>
            </a:lvl1pPr>
          </a:lstStyle>
          <a:p>
            <a:pPr>
              <a:defRPr/>
            </a:pPr>
            <a:endParaRPr lang="fr-FR"/>
          </a:p>
        </p:txBody>
      </p:sp>
      <p:sp>
        <p:nvSpPr>
          <p:cNvPr id="14339" name="Rectangle 3"/>
          <p:cNvSpPr>
            <a:spLocks noGrp="1" noChangeArrowheads="1"/>
          </p:cNvSpPr>
          <p:nvPr>
            <p:ph type="dt" idx="1"/>
          </p:nvPr>
        </p:nvSpPr>
        <p:spPr bwMode="auto">
          <a:xfrm>
            <a:off x="3816198" y="1"/>
            <a:ext cx="2919565" cy="493395"/>
          </a:xfrm>
          <a:prstGeom prst="rect">
            <a:avLst/>
          </a:prstGeom>
          <a:noFill/>
          <a:ln w="9525">
            <a:noFill/>
            <a:miter lim="800000"/>
            <a:headEnd/>
            <a:tailEnd/>
          </a:ln>
          <a:effectLst/>
        </p:spPr>
        <p:txBody>
          <a:bodyPr vert="horz" wrap="square" lIns="91065" tIns="45533" rIns="91065" bIns="45533" numCol="1" anchor="t" anchorCtr="0" compatLnSpc="1">
            <a:prstTxWarp prst="textNoShape">
              <a:avLst/>
            </a:prstTxWarp>
          </a:bodyPr>
          <a:lstStyle>
            <a:lvl1pPr algn="r">
              <a:defRPr sz="1200" b="0">
                <a:solidFill>
                  <a:schemeClr val="tx1"/>
                </a:solidFill>
                <a:latin typeface="Times New Roman" pitchFamily="18" charset="0"/>
              </a:defRPr>
            </a:lvl1pPr>
          </a:lstStyle>
          <a:p>
            <a:pPr>
              <a:defRPr/>
            </a:pPr>
            <a:endParaRPr lang="fr-FR"/>
          </a:p>
        </p:txBody>
      </p:sp>
      <p:sp>
        <p:nvSpPr>
          <p:cNvPr id="15364" name="Rectangle 4"/>
          <p:cNvSpPr>
            <a:spLocks noGrp="1" noRot="1" noChangeAspect="1" noChangeArrowheads="1" noTextEdit="1"/>
          </p:cNvSpPr>
          <p:nvPr>
            <p:ph type="sldImg" idx="2"/>
          </p:nvPr>
        </p:nvSpPr>
        <p:spPr bwMode="auto">
          <a:xfrm>
            <a:off x="901700" y="739775"/>
            <a:ext cx="4933950" cy="3700463"/>
          </a:xfrm>
          <a:prstGeom prst="rect">
            <a:avLst/>
          </a:prstGeom>
          <a:noFill/>
          <a:ln w="9525">
            <a:solidFill>
              <a:srgbClr val="000000"/>
            </a:solidFill>
            <a:miter lim="800000"/>
            <a:headEnd/>
            <a:tailEnd/>
          </a:ln>
        </p:spPr>
      </p:sp>
      <p:sp>
        <p:nvSpPr>
          <p:cNvPr id="14341" name="Rectangle 5"/>
          <p:cNvSpPr>
            <a:spLocks noGrp="1" noChangeArrowheads="1"/>
          </p:cNvSpPr>
          <p:nvPr>
            <p:ph type="body" sz="quarter" idx="3"/>
          </p:nvPr>
        </p:nvSpPr>
        <p:spPr bwMode="auto">
          <a:xfrm>
            <a:off x="898207" y="4686459"/>
            <a:ext cx="4939350" cy="4440555"/>
          </a:xfrm>
          <a:prstGeom prst="rect">
            <a:avLst/>
          </a:prstGeom>
          <a:noFill/>
          <a:ln w="9525">
            <a:noFill/>
            <a:miter lim="800000"/>
            <a:headEnd/>
            <a:tailEnd/>
          </a:ln>
          <a:effectLst/>
        </p:spPr>
        <p:txBody>
          <a:bodyPr vert="horz" wrap="square" lIns="91065" tIns="45533" rIns="91065" bIns="45533"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4342" name="Rectangle 6"/>
          <p:cNvSpPr>
            <a:spLocks noGrp="1" noChangeArrowheads="1"/>
          </p:cNvSpPr>
          <p:nvPr>
            <p:ph type="ftr" sz="quarter" idx="4"/>
          </p:nvPr>
        </p:nvSpPr>
        <p:spPr bwMode="auto">
          <a:xfrm>
            <a:off x="0" y="9372918"/>
            <a:ext cx="2919565" cy="493395"/>
          </a:xfrm>
          <a:prstGeom prst="rect">
            <a:avLst/>
          </a:prstGeom>
          <a:noFill/>
          <a:ln w="9525">
            <a:noFill/>
            <a:miter lim="800000"/>
            <a:headEnd/>
            <a:tailEnd/>
          </a:ln>
          <a:effectLst/>
        </p:spPr>
        <p:txBody>
          <a:bodyPr vert="horz" wrap="square" lIns="91065" tIns="45533" rIns="91065" bIns="45533" numCol="1" anchor="b" anchorCtr="0" compatLnSpc="1">
            <a:prstTxWarp prst="textNoShape">
              <a:avLst/>
            </a:prstTxWarp>
          </a:bodyPr>
          <a:lstStyle>
            <a:lvl1pPr>
              <a:defRPr sz="1200" b="0">
                <a:solidFill>
                  <a:schemeClr val="tx1"/>
                </a:solidFill>
                <a:latin typeface="Times New Roman" pitchFamily="18" charset="0"/>
              </a:defRPr>
            </a:lvl1pPr>
          </a:lstStyle>
          <a:p>
            <a:pPr>
              <a:defRPr/>
            </a:pPr>
            <a:endParaRPr lang="fr-FR"/>
          </a:p>
        </p:txBody>
      </p:sp>
      <p:sp>
        <p:nvSpPr>
          <p:cNvPr id="14343" name="Rectangle 7"/>
          <p:cNvSpPr>
            <a:spLocks noGrp="1" noChangeArrowheads="1"/>
          </p:cNvSpPr>
          <p:nvPr>
            <p:ph type="sldNum" sz="quarter" idx="5"/>
          </p:nvPr>
        </p:nvSpPr>
        <p:spPr bwMode="auto">
          <a:xfrm>
            <a:off x="3816198" y="9372918"/>
            <a:ext cx="2919565" cy="493395"/>
          </a:xfrm>
          <a:prstGeom prst="rect">
            <a:avLst/>
          </a:prstGeom>
          <a:noFill/>
          <a:ln w="9525">
            <a:noFill/>
            <a:miter lim="800000"/>
            <a:headEnd/>
            <a:tailEnd/>
          </a:ln>
          <a:effectLst/>
        </p:spPr>
        <p:txBody>
          <a:bodyPr vert="horz" wrap="square" lIns="91065" tIns="45533" rIns="91065" bIns="45533" numCol="1" anchor="b" anchorCtr="0" compatLnSpc="1">
            <a:prstTxWarp prst="textNoShape">
              <a:avLst/>
            </a:prstTxWarp>
          </a:bodyPr>
          <a:lstStyle>
            <a:lvl1pPr algn="r">
              <a:defRPr sz="1200" b="0">
                <a:solidFill>
                  <a:schemeClr val="tx1"/>
                </a:solidFill>
                <a:latin typeface="Times New Roman" pitchFamily="18" charset="0"/>
              </a:defRPr>
            </a:lvl1pPr>
          </a:lstStyle>
          <a:p>
            <a:pPr>
              <a:defRPr/>
            </a:pPr>
            <a:fld id="{5D187F08-3B0C-43C4-AF40-CC931E629F5A}" type="slidenum">
              <a:rPr lang="fr-FR"/>
              <a:pPr>
                <a:defRPr/>
              </a:pPr>
              <a:t>‹N°›</a:t>
            </a:fld>
            <a:endParaRPr lang="fr-FR"/>
          </a:p>
        </p:txBody>
      </p:sp>
    </p:spTree>
    <p:extLst>
      <p:ext uri="{BB962C8B-B14F-4D97-AF65-F5344CB8AC3E}">
        <p14:creationId xmlns:p14="http://schemas.microsoft.com/office/powerpoint/2010/main" val="11245643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sp>
        <p:nvSpPr>
          <p:cNvPr id="9" name="Rectangle 9"/>
          <p:cNvSpPr>
            <a:spLocks noChangeArrowheads="1"/>
          </p:cNvSpPr>
          <p:nvPr userDrawn="1"/>
        </p:nvSpPr>
        <p:spPr bwMode="auto">
          <a:xfrm>
            <a:off x="0" y="-30163"/>
            <a:ext cx="9144000" cy="914401"/>
          </a:xfrm>
          <a:prstGeom prst="rect">
            <a:avLst/>
          </a:prstGeom>
          <a:solidFill>
            <a:srgbClr val="023787"/>
          </a:solidFill>
          <a:ln w="12700">
            <a:noFill/>
            <a:miter lim="800000"/>
            <a:headEnd type="none" w="sm" len="sm"/>
            <a:tailEnd type="none" w="sm" len="sm"/>
          </a:ln>
          <a:effectLst/>
        </p:spPr>
        <p:txBody>
          <a:bodyPr wrap="none" anchor="ctr"/>
          <a:lstStyle/>
          <a:p>
            <a:pPr>
              <a:defRPr/>
            </a:pPr>
            <a:endParaRPr lang="fr-FR"/>
          </a:p>
        </p:txBody>
      </p:sp>
      <p:sp>
        <p:nvSpPr>
          <p:cNvPr id="3" name="Sous-titre 2"/>
          <p:cNvSpPr>
            <a:spLocks noGrp="1"/>
          </p:cNvSpPr>
          <p:nvPr>
            <p:ph type="subTitle" idx="1"/>
          </p:nvPr>
        </p:nvSpPr>
        <p:spPr>
          <a:xfrm>
            <a:off x="1357290" y="5953840"/>
            <a:ext cx="6429420" cy="571504"/>
          </a:xfrm>
        </p:spPr>
        <p:txBody>
          <a:bodyPr/>
          <a:lstStyle>
            <a:lvl1pPr marL="0" indent="0" algn="just">
              <a:spcBef>
                <a:spcPts val="600"/>
              </a:spcBef>
              <a:buNone/>
              <a:defRPr sz="1600" b="1" baseline="0">
                <a:solidFill>
                  <a:srgbClr val="023787"/>
                </a:solidFill>
                <a:effectLst>
                  <a:outerShdw blurRad="38100" dist="38100" dir="2700000" algn="tl">
                    <a:srgbClr val="000000">
                      <a:alpha val="43137"/>
                    </a:srgbClr>
                  </a:outerShdw>
                </a:effectLst>
                <a:latin typeface="+mj-lt"/>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Modifiez le style des sous-titres du masque</a:t>
            </a:r>
            <a:endParaRPr lang="fr-FR" dirty="0"/>
          </a:p>
        </p:txBody>
      </p:sp>
      <p:pic>
        <p:nvPicPr>
          <p:cNvPr id="12"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357313" y="1568450"/>
            <a:ext cx="6429375" cy="438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re 1"/>
          <p:cNvSpPr>
            <a:spLocks noGrp="1"/>
          </p:cNvSpPr>
          <p:nvPr>
            <p:ph type="ctrTitle"/>
          </p:nvPr>
        </p:nvSpPr>
        <p:spPr>
          <a:xfrm>
            <a:off x="3571868" y="3214686"/>
            <a:ext cx="2000264" cy="2214578"/>
          </a:xfrm>
        </p:spPr>
        <p:txBody>
          <a:bodyPr lIns="72000" tIns="36000" rIns="72000" bIns="36000"/>
          <a:lstStyle>
            <a:lvl1pPr marL="0" indent="0" algn="ctr">
              <a:defRPr sz="2000" baseline="0">
                <a:solidFill>
                  <a:schemeClr val="bg1"/>
                </a:solidFill>
                <a:effectLst/>
                <a:latin typeface="+mn-lt"/>
                <a:cs typeface="Arial" pitchFamily="34" charset="0"/>
              </a:defRPr>
            </a:lvl1pPr>
          </a:lstStyle>
          <a:p>
            <a:r>
              <a:rPr lang="fr-FR" smtClean="0"/>
              <a:t>Modifiez le style du titre</a:t>
            </a:r>
            <a:endParaRPr lang="fr-FR" dirty="0"/>
          </a:p>
        </p:txBody>
      </p:sp>
      <p:pic>
        <p:nvPicPr>
          <p:cNvPr id="8" name="Imag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94169" y="1078560"/>
            <a:ext cx="755662" cy="972000"/>
          </a:xfrm>
          <a:prstGeom prst="rect">
            <a:avLst/>
          </a:prstGeom>
        </p:spPr>
      </p:pic>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lIns="324000" rIns="324000"/>
          <a:lstStyle>
            <a:lvl1pPr>
              <a:defRPr u="none">
                <a:solidFill>
                  <a:srgbClr val="FFC000"/>
                </a:solidFill>
                <a:effectLst>
                  <a:outerShdw blurRad="38100" dist="38100" dir="2700000" algn="tl">
                    <a:srgbClr val="000000">
                      <a:alpha val="43137"/>
                    </a:srgbClr>
                  </a:outerShdw>
                </a:effectLst>
              </a:defRPr>
            </a:lvl1pPr>
          </a:lstStyle>
          <a:p>
            <a:r>
              <a:rPr lang="fr-FR" dirty="0" smtClean="0"/>
              <a:t>Modifiez le style du titre</a:t>
            </a:r>
            <a:endParaRPr lang="fr-FR" dirty="0"/>
          </a:p>
        </p:txBody>
      </p:sp>
      <p:sp>
        <p:nvSpPr>
          <p:cNvPr id="3" name="Espace réservé du contenu 2"/>
          <p:cNvSpPr>
            <a:spLocks noGrp="1"/>
          </p:cNvSpPr>
          <p:nvPr>
            <p:ph idx="1"/>
          </p:nvPr>
        </p:nvSpPr>
        <p:spPr/>
        <p:txBody>
          <a:bodyPr/>
          <a:lstStyle>
            <a:lvl1pPr marL="324000" indent="-324000">
              <a:spcBef>
                <a:spcPts val="600"/>
              </a:spcBef>
              <a:buClr>
                <a:srgbClr val="E4A300"/>
              </a:buClr>
              <a:buFont typeface="Wingdings 3" pitchFamily="18" charset="2"/>
              <a:buChar char=""/>
              <a:defRPr b="1">
                <a:solidFill>
                  <a:srgbClr val="023787"/>
                </a:solidFill>
                <a:effectLst/>
              </a:defRPr>
            </a:lvl1pPr>
            <a:lvl2pPr marL="648000" indent="-324000">
              <a:spcBef>
                <a:spcPts val="600"/>
              </a:spcBef>
              <a:buClr>
                <a:srgbClr val="002060"/>
              </a:buClr>
              <a:buFont typeface="Wingdings" pitchFamily="2" charset="2"/>
              <a:buChar char=""/>
              <a:defRPr sz="1800" b="1" i="1" baseline="0">
                <a:solidFill>
                  <a:srgbClr val="1F5BA5"/>
                </a:solidFill>
                <a:effectLst/>
                <a:latin typeface="Arial" panose="020B0604020202020204" pitchFamily="34" charset="0"/>
              </a:defRPr>
            </a:lvl2pPr>
            <a:lvl3pPr marL="648000" indent="0">
              <a:spcBef>
                <a:spcPts val="600"/>
              </a:spcBef>
              <a:buFontTx/>
              <a:buNone/>
              <a:defRPr sz="1600" b="1" i="0" u="none" baseline="0">
                <a:solidFill>
                  <a:srgbClr val="1F5BA5"/>
                </a:solidFill>
                <a:effectLst/>
                <a:latin typeface="Arial" panose="020B0604020202020204" pitchFamily="34" charset="0"/>
              </a:defRPr>
            </a:lvl3pPr>
            <a:lvl4pPr marL="628650" indent="266700">
              <a:spcBef>
                <a:spcPts val="600"/>
              </a:spcBef>
              <a:buClrTx/>
              <a:buFontTx/>
              <a:buNone/>
              <a:defRPr sz="1400" i="0">
                <a:solidFill>
                  <a:schemeClr val="tx1"/>
                </a:solidFill>
                <a:latin typeface="+mn-lt"/>
              </a:defRPr>
            </a:lvl4pPr>
            <a:lvl5pPr marL="860425" indent="215900">
              <a:spcBef>
                <a:spcPts val="600"/>
              </a:spcBef>
              <a:buClr>
                <a:srgbClr val="E4A300"/>
              </a:buClr>
              <a:buFont typeface="Wingdings" pitchFamily="2" charset="2"/>
              <a:buChar char="Ø"/>
              <a:defRPr lang="fr-FR" sz="1400" b="1" i="1" dirty="0">
                <a:solidFill>
                  <a:srgbClr val="792E81"/>
                </a:solidFill>
                <a:latin typeface="Times New Roman" pitchFamily="18" charset="0"/>
                <a:cs typeface="Times New Roman" pitchFamily="18" charset="0"/>
              </a:defRPr>
            </a:lvl5pPr>
          </a:lstStyle>
          <a:p>
            <a:pPr lvl="0"/>
            <a:r>
              <a:rPr lang="fr-FR" smtClean="0"/>
              <a:t>Modifiez les styles du texte du masque</a:t>
            </a:r>
          </a:p>
          <a:p>
            <a:pPr lvl="1"/>
            <a:r>
              <a:rPr lang="fr-FR" smtClean="0"/>
              <a:t>Deuxième niveau</a:t>
            </a:r>
          </a:p>
          <a:p>
            <a:pPr lvl="2"/>
            <a:r>
              <a:rPr lang="fr-FR" smtClean="0"/>
              <a:t>Troisième niveau</a:t>
            </a:r>
          </a:p>
        </p:txBody>
      </p:sp>
      <p:sp>
        <p:nvSpPr>
          <p:cNvPr id="4" name="Rectangle 5"/>
          <p:cNvSpPr>
            <a:spLocks noGrp="1" noChangeArrowheads="1"/>
          </p:cNvSpPr>
          <p:nvPr>
            <p:ph type="ftr" sz="quarter" idx="10"/>
          </p:nvPr>
        </p:nvSpPr>
        <p:spPr>
          <a:xfrm>
            <a:off x="500063" y="6572250"/>
            <a:ext cx="5800177" cy="285750"/>
          </a:xfrm>
        </p:spPr>
        <p:txBody>
          <a:bodyPr/>
          <a:lstStyle>
            <a:lvl1pPr>
              <a:defRPr/>
            </a:lvl1pPr>
          </a:lstStyle>
          <a:p>
            <a:pPr>
              <a:defRPr/>
            </a:pPr>
            <a:r>
              <a:rPr lang="fr-FR" smtClean="0"/>
              <a:t>Titre de la présentation</a:t>
            </a:r>
            <a:endParaRPr lang="fr-FR"/>
          </a:p>
        </p:txBody>
      </p:sp>
      <p:sp>
        <p:nvSpPr>
          <p:cNvPr id="5" name="Rectangle 11"/>
          <p:cNvSpPr>
            <a:spLocks noGrp="1" noChangeArrowheads="1"/>
          </p:cNvSpPr>
          <p:nvPr>
            <p:ph type="sldNum" sz="quarter" idx="11"/>
          </p:nvPr>
        </p:nvSpPr>
        <p:spPr/>
        <p:txBody>
          <a:bodyPr/>
          <a:lstStyle>
            <a:lvl1pPr>
              <a:defRPr/>
            </a:lvl1pPr>
          </a:lstStyle>
          <a:p>
            <a:pPr>
              <a:defRPr/>
            </a:pPr>
            <a:fld id="{D4EE3919-AC34-40F6-9F3A-918B5F1AEF53}" type="slidenum">
              <a:rPr lang="fr-FR"/>
              <a:pPr>
                <a:defRPr/>
              </a:pPr>
              <a:t>‹N°›</a:t>
            </a:fld>
            <a:endParaRPr lang="fr-FR"/>
          </a:p>
        </p:txBody>
      </p:sp>
      <p:sp>
        <p:nvSpPr>
          <p:cNvPr id="6" name="Espace réservé de la date 9"/>
          <p:cNvSpPr>
            <a:spLocks noGrp="1"/>
          </p:cNvSpPr>
          <p:nvPr>
            <p:ph type="dt" sz="half" idx="2"/>
          </p:nvPr>
        </p:nvSpPr>
        <p:spPr>
          <a:xfrm>
            <a:off x="6372250" y="6572272"/>
            <a:ext cx="1557336" cy="285728"/>
          </a:xfrm>
          <a:prstGeom prst="rect">
            <a:avLst/>
          </a:prstGeom>
        </p:spPr>
        <p:txBody>
          <a:bodyPr vert="horz" lIns="91440" tIns="45720" rIns="91440" bIns="45720" rtlCol="0" anchor="ctr"/>
          <a:lstStyle>
            <a:lvl1pPr algn="l">
              <a:defRPr sz="1200" b="0">
                <a:solidFill>
                  <a:srgbClr val="1F5BA5"/>
                </a:solidFill>
                <a:latin typeface="Calibri" pitchFamily="34" charset="0"/>
              </a:defRPr>
            </a:lvl1pPr>
          </a:lstStyle>
          <a:p>
            <a:fld id="{2298112B-5A3E-4F80-B732-173957D66A45}" type="datetime4">
              <a:rPr lang="fr-FR" smtClean="0"/>
              <a:t>19 octobre 2017</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E4A300"/>
                </a:solidFill>
                <a:effectLst>
                  <a:outerShdw blurRad="38100" dist="38100" dir="2700000" algn="tl">
                    <a:srgbClr val="000000">
                      <a:alpha val="43137"/>
                    </a:srgbClr>
                  </a:outerShdw>
                </a:effectLst>
              </a:defRPr>
            </a:lvl1pPr>
          </a:lstStyle>
          <a:p>
            <a:r>
              <a:rPr lang="fr-FR" smtClean="0"/>
              <a:t>Modifiez le style du titre</a:t>
            </a:r>
            <a:endParaRPr lang="fr-FR" dirty="0"/>
          </a:p>
        </p:txBody>
      </p:sp>
      <p:sp>
        <p:nvSpPr>
          <p:cNvPr id="3" name="Rectangle 5"/>
          <p:cNvSpPr>
            <a:spLocks noGrp="1" noChangeArrowheads="1"/>
          </p:cNvSpPr>
          <p:nvPr>
            <p:ph type="ftr" sz="quarter" idx="10"/>
          </p:nvPr>
        </p:nvSpPr>
        <p:spPr>
          <a:xfrm>
            <a:off x="500063" y="6572250"/>
            <a:ext cx="5800177" cy="285750"/>
          </a:xfrm>
        </p:spPr>
        <p:txBody>
          <a:bodyPr/>
          <a:lstStyle>
            <a:lvl1pPr>
              <a:defRPr/>
            </a:lvl1pPr>
          </a:lstStyle>
          <a:p>
            <a:pPr>
              <a:defRPr/>
            </a:pPr>
            <a:r>
              <a:rPr lang="fr-FR" smtClean="0"/>
              <a:t>Titre de la présentation</a:t>
            </a:r>
            <a:endParaRPr lang="fr-FR"/>
          </a:p>
        </p:txBody>
      </p:sp>
      <p:sp>
        <p:nvSpPr>
          <p:cNvPr id="4" name="Rectangle 11"/>
          <p:cNvSpPr>
            <a:spLocks noGrp="1" noChangeArrowheads="1"/>
          </p:cNvSpPr>
          <p:nvPr>
            <p:ph type="sldNum" sz="quarter" idx="11"/>
          </p:nvPr>
        </p:nvSpPr>
        <p:spPr/>
        <p:txBody>
          <a:bodyPr/>
          <a:lstStyle>
            <a:lvl1pPr>
              <a:defRPr/>
            </a:lvl1pPr>
          </a:lstStyle>
          <a:p>
            <a:pPr>
              <a:defRPr/>
            </a:pPr>
            <a:fld id="{077DF2B0-C311-4B6C-88FC-DF99FFC6FA3C}" type="slidenum">
              <a:rPr lang="fr-FR"/>
              <a:pPr>
                <a:defRPr/>
              </a:pPr>
              <a:t>‹N°›</a:t>
            </a:fld>
            <a:endParaRPr lang="fr-FR"/>
          </a:p>
        </p:txBody>
      </p:sp>
      <p:sp>
        <p:nvSpPr>
          <p:cNvPr id="5" name="Espace réservé de la date 9"/>
          <p:cNvSpPr>
            <a:spLocks noGrp="1"/>
          </p:cNvSpPr>
          <p:nvPr>
            <p:ph type="dt" sz="half" idx="2"/>
          </p:nvPr>
        </p:nvSpPr>
        <p:spPr>
          <a:xfrm>
            <a:off x="6372250" y="6572272"/>
            <a:ext cx="1557336" cy="285728"/>
          </a:xfrm>
          <a:prstGeom prst="rect">
            <a:avLst/>
          </a:prstGeom>
        </p:spPr>
        <p:txBody>
          <a:bodyPr vert="horz" lIns="91440" tIns="45720" rIns="91440" bIns="45720" rtlCol="0" anchor="ctr"/>
          <a:lstStyle>
            <a:lvl1pPr algn="l">
              <a:defRPr sz="1200" b="0">
                <a:solidFill>
                  <a:srgbClr val="1F5BA5"/>
                </a:solidFill>
                <a:latin typeface="Calibri" pitchFamily="34" charset="0"/>
              </a:defRPr>
            </a:lvl1pPr>
          </a:lstStyle>
          <a:p>
            <a:fld id="{508ECE01-9110-4A46-AAA7-79CC48307AF6}" type="datetime4">
              <a:rPr lang="fr-FR" smtClean="0"/>
              <a:t>19 octobre 2017</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xfrm>
            <a:off x="500063" y="6572250"/>
            <a:ext cx="5800177" cy="285750"/>
          </a:xfrm>
        </p:spPr>
        <p:txBody>
          <a:bodyPr/>
          <a:lstStyle>
            <a:lvl1pPr>
              <a:defRPr/>
            </a:lvl1pPr>
          </a:lstStyle>
          <a:p>
            <a:pPr>
              <a:defRPr/>
            </a:pPr>
            <a:r>
              <a:rPr lang="fr-FR" smtClean="0"/>
              <a:t>Titre de la présentation</a:t>
            </a:r>
            <a:endParaRPr lang="fr-FR"/>
          </a:p>
        </p:txBody>
      </p:sp>
      <p:sp>
        <p:nvSpPr>
          <p:cNvPr id="3" name="Rectangle 11"/>
          <p:cNvSpPr>
            <a:spLocks noGrp="1" noChangeArrowheads="1"/>
          </p:cNvSpPr>
          <p:nvPr>
            <p:ph type="sldNum" sz="quarter" idx="11"/>
          </p:nvPr>
        </p:nvSpPr>
        <p:spPr/>
        <p:txBody>
          <a:bodyPr/>
          <a:lstStyle>
            <a:lvl1pPr>
              <a:defRPr/>
            </a:lvl1pPr>
          </a:lstStyle>
          <a:p>
            <a:pPr>
              <a:defRPr/>
            </a:pPr>
            <a:fld id="{3EF725A5-925F-4FF1-AB77-B1E924674FB8}" type="slidenum">
              <a:rPr lang="fr-FR"/>
              <a:pPr>
                <a:defRPr/>
              </a:pPr>
              <a:t>‹N°›</a:t>
            </a:fld>
            <a:endParaRPr lang="fr-FR"/>
          </a:p>
        </p:txBody>
      </p:sp>
      <p:sp>
        <p:nvSpPr>
          <p:cNvPr id="4" name="Espace réservé de la date 9"/>
          <p:cNvSpPr>
            <a:spLocks noGrp="1"/>
          </p:cNvSpPr>
          <p:nvPr>
            <p:ph type="dt" sz="half" idx="2"/>
          </p:nvPr>
        </p:nvSpPr>
        <p:spPr>
          <a:xfrm>
            <a:off x="6444260" y="6572272"/>
            <a:ext cx="1485326" cy="285728"/>
          </a:xfrm>
          <a:prstGeom prst="rect">
            <a:avLst/>
          </a:prstGeom>
        </p:spPr>
        <p:txBody>
          <a:bodyPr vert="horz" lIns="91440" tIns="45720" rIns="91440" bIns="45720" rtlCol="0" anchor="ctr"/>
          <a:lstStyle>
            <a:lvl1pPr algn="l">
              <a:defRPr sz="1200" b="0">
                <a:solidFill>
                  <a:srgbClr val="1F5BA5"/>
                </a:solidFill>
                <a:latin typeface="Calibri" pitchFamily="34" charset="0"/>
              </a:defRPr>
            </a:lvl1pPr>
          </a:lstStyle>
          <a:p>
            <a:fld id="{7492F74B-0C41-47C4-9DBD-BF1458881C8A}" type="datetime4">
              <a:rPr lang="fr-FR" smtClean="0"/>
              <a:t>19 octobre 2017</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3" name="Rectangle 9"/>
          <p:cNvSpPr>
            <a:spLocks noChangeArrowheads="1"/>
          </p:cNvSpPr>
          <p:nvPr/>
        </p:nvSpPr>
        <p:spPr bwMode="auto">
          <a:xfrm>
            <a:off x="0" y="-30163"/>
            <a:ext cx="9144000" cy="914401"/>
          </a:xfrm>
          <a:prstGeom prst="rect">
            <a:avLst/>
          </a:prstGeom>
          <a:solidFill>
            <a:srgbClr val="023787"/>
          </a:solidFill>
          <a:ln w="12700">
            <a:noFill/>
            <a:miter lim="800000"/>
            <a:headEnd type="none" w="sm" len="sm"/>
            <a:tailEnd type="none" w="sm" len="sm"/>
          </a:ln>
          <a:effectLst/>
        </p:spPr>
        <p:txBody>
          <a:bodyPr wrap="none" anchor="ctr"/>
          <a:lstStyle/>
          <a:p>
            <a:pPr>
              <a:defRPr/>
            </a:pPr>
            <a:endParaRPr lang="fr-FR"/>
          </a:p>
        </p:txBody>
      </p:sp>
      <p:sp>
        <p:nvSpPr>
          <p:cNvPr id="1027" name="Rectangle 2"/>
          <p:cNvSpPr>
            <a:spLocks noGrp="1" noChangeArrowheads="1"/>
          </p:cNvSpPr>
          <p:nvPr>
            <p:ph type="title"/>
          </p:nvPr>
        </p:nvSpPr>
        <p:spPr bwMode="auto">
          <a:xfrm>
            <a:off x="0" y="0"/>
            <a:ext cx="9144000" cy="857232"/>
          </a:xfrm>
          <a:prstGeom prst="rect">
            <a:avLst/>
          </a:prstGeom>
          <a:noFill/>
          <a:ln w="9525">
            <a:noFill/>
            <a:miter lim="800000"/>
            <a:headEnd/>
            <a:tailEnd/>
          </a:ln>
        </p:spPr>
        <p:txBody>
          <a:bodyPr vert="horz" wrap="square" lIns="288000" tIns="45720" rIns="288000" bIns="45720" numCol="1" anchor="ctr" anchorCtr="0" compatLnSpc="1">
            <a:prstTxWarp prst="textNoShape">
              <a:avLst/>
            </a:prstTxWarp>
          </a:bodyPr>
          <a:lstStyle/>
          <a:p>
            <a:pPr lvl="0"/>
            <a:r>
              <a:rPr lang="fr-FR" dirty="0" smtClean="0"/>
              <a:t>Cliquez pour modifier le style du titre du masque</a:t>
            </a:r>
          </a:p>
        </p:txBody>
      </p:sp>
      <p:sp>
        <p:nvSpPr>
          <p:cNvPr id="1028" name="Rectangle 3"/>
          <p:cNvSpPr>
            <a:spLocks noGrp="1" noChangeArrowheads="1"/>
          </p:cNvSpPr>
          <p:nvPr>
            <p:ph type="body" idx="1"/>
          </p:nvPr>
        </p:nvSpPr>
        <p:spPr bwMode="auto">
          <a:xfrm>
            <a:off x="285720" y="1071546"/>
            <a:ext cx="8553480" cy="51435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24000" lvl="0" indent="-324000" algn="l" rtl="0" eaLnBrk="0" fontAlgn="base" hangingPunct="0">
              <a:spcBef>
                <a:spcPts val="600"/>
              </a:spcBef>
              <a:spcAft>
                <a:spcPct val="0"/>
              </a:spcAft>
              <a:buClr>
                <a:srgbClr val="E4A300"/>
              </a:buClr>
              <a:buFont typeface="Wingdings 3" pitchFamily="18" charset="2"/>
              <a:buChar char=""/>
            </a:pPr>
            <a:r>
              <a:rPr lang="fr-FR" dirty="0" smtClean="0"/>
              <a:t>Cliquez pour modifier les styles du texte du masque</a:t>
            </a:r>
          </a:p>
          <a:p>
            <a:pPr marL="648000" lvl="1" indent="-324000" algn="l" rtl="0" eaLnBrk="1" fontAlgn="base" hangingPunct="1">
              <a:spcBef>
                <a:spcPts val="600"/>
              </a:spcBef>
              <a:spcAft>
                <a:spcPct val="0"/>
              </a:spcAft>
              <a:buClr>
                <a:srgbClr val="002060"/>
              </a:buClr>
              <a:buFont typeface="Wingdings" pitchFamily="2" charset="2"/>
              <a:buChar char=""/>
            </a:pPr>
            <a:r>
              <a:rPr lang="fr-FR" dirty="0" smtClean="0"/>
              <a:t>Deuxième niveau</a:t>
            </a:r>
          </a:p>
          <a:p>
            <a:pPr marL="648000" lvl="2" indent="0" algn="l" rtl="0" eaLnBrk="1" fontAlgn="base" hangingPunct="1">
              <a:spcBef>
                <a:spcPts val="600"/>
              </a:spcBef>
              <a:spcAft>
                <a:spcPct val="0"/>
              </a:spcAft>
              <a:buFontTx/>
              <a:buNone/>
            </a:pPr>
            <a:r>
              <a:rPr lang="fr-FR" dirty="0" smtClean="0"/>
              <a:t>Troisième niveau</a:t>
            </a:r>
          </a:p>
        </p:txBody>
      </p:sp>
      <p:pic>
        <p:nvPicPr>
          <p:cNvPr id="1029" name="Picture 3"/>
          <p:cNvPicPr>
            <a:picLocks noChangeAspect="1" noChangeArrowheads="1"/>
          </p:cNvPicPr>
          <p:nvPr/>
        </p:nvPicPr>
        <p:blipFill>
          <a:blip r:embed="rId6" cstate="print"/>
          <a:srcRect/>
          <a:stretch>
            <a:fillRect/>
          </a:stretch>
        </p:blipFill>
        <p:spPr bwMode="auto">
          <a:xfrm>
            <a:off x="-36640" y="6610350"/>
            <a:ext cx="9180513" cy="249238"/>
          </a:xfrm>
          <a:prstGeom prst="rect">
            <a:avLst/>
          </a:prstGeom>
          <a:noFill/>
          <a:ln w="9525">
            <a:noFill/>
            <a:miter lim="800000"/>
            <a:headEnd/>
            <a:tailEnd/>
          </a:ln>
        </p:spPr>
      </p:pic>
      <p:sp>
        <p:nvSpPr>
          <p:cNvPr id="18" name="Rectangle 5"/>
          <p:cNvSpPr>
            <a:spLocks noGrp="1" noChangeArrowheads="1"/>
          </p:cNvSpPr>
          <p:nvPr>
            <p:ph type="ftr" sz="quarter" idx="3"/>
          </p:nvPr>
        </p:nvSpPr>
        <p:spPr bwMode="auto">
          <a:xfrm>
            <a:off x="500063" y="6572250"/>
            <a:ext cx="6072201"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dirty="0" smtClean="0">
                <a:solidFill>
                  <a:schemeClr val="bg1"/>
                </a:solidFill>
                <a:latin typeface="Calibri" pitchFamily="34" charset="0"/>
              </a:defRPr>
            </a:lvl1pPr>
          </a:lstStyle>
          <a:p>
            <a:pPr>
              <a:defRPr/>
            </a:pPr>
            <a:r>
              <a:rPr lang="fr-FR" dirty="0"/>
              <a:t>Titre de la </a:t>
            </a:r>
            <a:r>
              <a:rPr lang="fr-FR" dirty="0" smtClean="0"/>
              <a:t>présentation</a:t>
            </a:r>
            <a:endParaRPr lang="fr-FR" dirty="0"/>
          </a:p>
        </p:txBody>
      </p:sp>
      <p:sp>
        <p:nvSpPr>
          <p:cNvPr id="19" name="Line 7"/>
          <p:cNvSpPr>
            <a:spLocks noChangeShapeType="1"/>
          </p:cNvSpPr>
          <p:nvPr/>
        </p:nvSpPr>
        <p:spPr bwMode="auto">
          <a:xfrm>
            <a:off x="0" y="6553200"/>
            <a:ext cx="9144000" cy="0"/>
          </a:xfrm>
          <a:prstGeom prst="line">
            <a:avLst/>
          </a:prstGeom>
          <a:noFill/>
          <a:ln w="6350">
            <a:solidFill>
              <a:srgbClr val="FFCC00"/>
            </a:solidFill>
            <a:round/>
            <a:headEnd/>
            <a:tailEnd/>
          </a:ln>
          <a:effectLst/>
        </p:spPr>
        <p:txBody>
          <a:bodyPr/>
          <a:lstStyle/>
          <a:p>
            <a:pPr>
              <a:defRPr/>
            </a:pPr>
            <a:endParaRPr lang="fr-FR"/>
          </a:p>
        </p:txBody>
      </p:sp>
      <p:sp>
        <p:nvSpPr>
          <p:cNvPr id="20" name="Rectangle 11"/>
          <p:cNvSpPr>
            <a:spLocks noGrp="1" noChangeArrowheads="1"/>
          </p:cNvSpPr>
          <p:nvPr>
            <p:ph type="sldNum" sz="quarter" idx="4"/>
          </p:nvPr>
        </p:nvSpPr>
        <p:spPr bwMode="auto">
          <a:xfrm>
            <a:off x="0" y="6572250"/>
            <a:ext cx="500063"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b="0" smtClean="0">
                <a:solidFill>
                  <a:schemeClr val="bg1"/>
                </a:solidFill>
                <a:latin typeface="Calibri" pitchFamily="34" charset="0"/>
              </a:defRPr>
            </a:lvl1pPr>
          </a:lstStyle>
          <a:p>
            <a:pPr>
              <a:defRPr/>
            </a:pPr>
            <a:fld id="{621D8064-B0AB-4648-8844-E3A5E02FD660}" type="slidenum">
              <a:rPr lang="fr-FR"/>
              <a:pPr>
                <a:defRPr/>
              </a:pPr>
              <a:t>‹N°›</a:t>
            </a:fld>
            <a:endParaRPr lang="fr-FR" dirty="0"/>
          </a:p>
        </p:txBody>
      </p:sp>
      <p:pic>
        <p:nvPicPr>
          <p:cNvPr id="2" name="Picture 38"/>
          <p:cNvPicPr>
            <a:picLocks noChangeAspect="1" noChangeArrowheads="1"/>
          </p:cNvPicPr>
          <p:nvPr/>
        </p:nvPicPr>
        <p:blipFill>
          <a:blip r:embed="rId7" cstate="print"/>
          <a:srcRect/>
          <a:stretch>
            <a:fillRect/>
          </a:stretch>
        </p:blipFill>
        <p:spPr bwMode="auto">
          <a:xfrm>
            <a:off x="8001000" y="6286500"/>
            <a:ext cx="954088" cy="276225"/>
          </a:xfrm>
          <a:prstGeom prst="rect">
            <a:avLst/>
          </a:prstGeom>
          <a:noFill/>
          <a:ln w="9525">
            <a:noFill/>
            <a:miter lim="800000"/>
            <a:headEnd/>
            <a:tailEnd/>
          </a:ln>
        </p:spPr>
      </p:pic>
      <p:sp>
        <p:nvSpPr>
          <p:cNvPr id="10" name="Espace réservé de la date 9"/>
          <p:cNvSpPr>
            <a:spLocks noGrp="1"/>
          </p:cNvSpPr>
          <p:nvPr>
            <p:ph type="dt" sz="half" idx="2"/>
          </p:nvPr>
        </p:nvSpPr>
        <p:spPr>
          <a:xfrm>
            <a:off x="6543154" y="6572272"/>
            <a:ext cx="1485326" cy="285728"/>
          </a:xfrm>
          <a:prstGeom prst="rect">
            <a:avLst/>
          </a:prstGeom>
        </p:spPr>
        <p:txBody>
          <a:bodyPr vert="horz" lIns="91440" tIns="45720" rIns="91440" bIns="45720" rtlCol="0" anchor="ctr"/>
          <a:lstStyle>
            <a:lvl1pPr algn="l">
              <a:defRPr sz="1200" b="0">
                <a:solidFill>
                  <a:srgbClr val="1F5BA5"/>
                </a:solidFill>
                <a:latin typeface="Calibri" pitchFamily="34" charset="0"/>
              </a:defRPr>
            </a:lvl1pPr>
          </a:lstStyle>
          <a:p>
            <a:fld id="{921BFF3D-E4EF-459F-8222-4854CC981704}" type="datetime4">
              <a:rPr lang="fr-FR" smtClean="0"/>
              <a:t>19 octobre 2017</a:t>
            </a:fld>
            <a:endParaRPr lang="fr-FR"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8" r:id="rId3"/>
    <p:sldLayoutId id="2147483679" r:id="rId4"/>
  </p:sldLayoutIdLst>
  <p:timing>
    <p:tnLst>
      <p:par>
        <p:cTn id="1" dur="indefinite" restart="never" nodeType="tmRoot"/>
      </p:par>
    </p:tnLst>
  </p:timing>
  <p:hf hdr="0"/>
  <p:txStyles>
    <p:titleStyle>
      <a:lvl1pPr algn="l" rtl="0" eaLnBrk="1" fontAlgn="base" hangingPunct="1">
        <a:spcBef>
          <a:spcPct val="0"/>
        </a:spcBef>
        <a:spcAft>
          <a:spcPct val="0"/>
        </a:spcAft>
        <a:defRPr sz="2400" b="1">
          <a:solidFill>
            <a:srgbClr val="E4A300"/>
          </a:solidFill>
          <a:effectLst>
            <a:outerShdw blurRad="38100" dist="38100" dir="2700000" algn="tl">
              <a:srgbClr val="000000">
                <a:alpha val="43137"/>
              </a:srgbClr>
            </a:outerShdw>
          </a:effectLst>
          <a:latin typeface="+mj-lt"/>
          <a:ea typeface="+mj-ea"/>
          <a:cs typeface="+mj-cs"/>
        </a:defRPr>
      </a:lvl1pPr>
      <a:lvl2pPr algn="l" rtl="0" eaLnBrk="1" fontAlgn="base" hangingPunct="1">
        <a:spcBef>
          <a:spcPct val="0"/>
        </a:spcBef>
        <a:spcAft>
          <a:spcPct val="0"/>
        </a:spcAft>
        <a:defRPr sz="2400" b="1">
          <a:solidFill>
            <a:schemeClr val="bg1"/>
          </a:solidFill>
          <a:latin typeface="Arial" charset="0"/>
        </a:defRPr>
      </a:lvl2pPr>
      <a:lvl3pPr algn="l" rtl="0" eaLnBrk="1" fontAlgn="base" hangingPunct="1">
        <a:spcBef>
          <a:spcPct val="0"/>
        </a:spcBef>
        <a:spcAft>
          <a:spcPct val="0"/>
        </a:spcAft>
        <a:defRPr sz="2400" b="1">
          <a:solidFill>
            <a:schemeClr val="bg1"/>
          </a:solidFill>
          <a:latin typeface="Arial" charset="0"/>
        </a:defRPr>
      </a:lvl3pPr>
      <a:lvl4pPr algn="l" rtl="0" eaLnBrk="1" fontAlgn="base" hangingPunct="1">
        <a:spcBef>
          <a:spcPct val="0"/>
        </a:spcBef>
        <a:spcAft>
          <a:spcPct val="0"/>
        </a:spcAft>
        <a:defRPr sz="2400" b="1">
          <a:solidFill>
            <a:schemeClr val="bg1"/>
          </a:solidFill>
          <a:latin typeface="Arial" charset="0"/>
        </a:defRPr>
      </a:lvl4pPr>
      <a:lvl5pPr algn="l" rtl="0" eaLnBrk="1" fontAlgn="base" hangingPunct="1">
        <a:spcBef>
          <a:spcPct val="0"/>
        </a:spcBef>
        <a:spcAft>
          <a:spcPct val="0"/>
        </a:spcAft>
        <a:defRPr sz="2400" b="1">
          <a:solidFill>
            <a:schemeClr val="bg1"/>
          </a:solidFill>
          <a:latin typeface="Arial" charset="0"/>
        </a:defRPr>
      </a:lvl5pPr>
      <a:lvl6pPr marL="457200" algn="l" rtl="0" eaLnBrk="1" fontAlgn="base" hangingPunct="1">
        <a:spcBef>
          <a:spcPct val="0"/>
        </a:spcBef>
        <a:spcAft>
          <a:spcPct val="0"/>
        </a:spcAft>
        <a:defRPr sz="2400" b="1">
          <a:solidFill>
            <a:schemeClr val="bg1"/>
          </a:solidFill>
          <a:latin typeface="Arial" charset="0"/>
        </a:defRPr>
      </a:lvl6pPr>
      <a:lvl7pPr marL="914400" algn="l" rtl="0" eaLnBrk="1" fontAlgn="base" hangingPunct="1">
        <a:spcBef>
          <a:spcPct val="0"/>
        </a:spcBef>
        <a:spcAft>
          <a:spcPct val="0"/>
        </a:spcAft>
        <a:defRPr sz="2400" b="1">
          <a:solidFill>
            <a:schemeClr val="bg1"/>
          </a:solidFill>
          <a:latin typeface="Arial" charset="0"/>
        </a:defRPr>
      </a:lvl7pPr>
      <a:lvl8pPr marL="1371600" algn="l" rtl="0" eaLnBrk="1" fontAlgn="base" hangingPunct="1">
        <a:spcBef>
          <a:spcPct val="0"/>
        </a:spcBef>
        <a:spcAft>
          <a:spcPct val="0"/>
        </a:spcAft>
        <a:defRPr sz="2400" b="1">
          <a:solidFill>
            <a:schemeClr val="bg1"/>
          </a:solidFill>
          <a:latin typeface="Arial" charset="0"/>
        </a:defRPr>
      </a:lvl8pPr>
      <a:lvl9pPr marL="1828800" algn="l" rtl="0" eaLnBrk="1" fontAlgn="base" hangingPunct="1">
        <a:spcBef>
          <a:spcPct val="0"/>
        </a:spcBef>
        <a:spcAft>
          <a:spcPct val="0"/>
        </a:spcAft>
        <a:defRPr sz="2400" b="1">
          <a:solidFill>
            <a:schemeClr val="bg1"/>
          </a:solidFill>
          <a:latin typeface="Arial" charset="0"/>
        </a:defRPr>
      </a:lvl9pPr>
    </p:titleStyle>
    <p:bodyStyle>
      <a:lvl1pPr marL="342900" indent="-342900" algn="l" rtl="0" eaLnBrk="1" fontAlgn="base" hangingPunct="1">
        <a:spcBef>
          <a:spcPct val="20000"/>
        </a:spcBef>
        <a:spcAft>
          <a:spcPct val="0"/>
        </a:spcAft>
        <a:buFontTx/>
        <a:buNone/>
        <a:defRPr lang="fr-FR" sz="2000" b="1" dirty="0" smtClean="0">
          <a:solidFill>
            <a:srgbClr val="023787"/>
          </a:solidFill>
          <a:effectLst/>
          <a:latin typeface="+mn-lt"/>
          <a:ea typeface="+mn-ea"/>
          <a:cs typeface="+mn-cs"/>
        </a:defRPr>
      </a:lvl1pPr>
      <a:lvl2pPr marL="714375" indent="-66675" algn="l" rtl="0" eaLnBrk="1" fontAlgn="base" hangingPunct="1">
        <a:spcBef>
          <a:spcPct val="20000"/>
        </a:spcBef>
        <a:spcAft>
          <a:spcPct val="0"/>
        </a:spcAft>
        <a:buClr>
          <a:srgbClr val="021F77"/>
        </a:buClr>
        <a:buFont typeface="Wingdings" pitchFamily="2" charset="2"/>
        <a:buChar char=""/>
        <a:defRPr lang="fr-FR" sz="1800" b="1" i="1" baseline="0" dirty="0" smtClean="0">
          <a:solidFill>
            <a:srgbClr val="1F5BA5"/>
          </a:solidFill>
          <a:effectLst/>
          <a:latin typeface="Arial" panose="020B0604020202020204" pitchFamily="34" charset="0"/>
        </a:defRPr>
      </a:lvl2pPr>
      <a:lvl3pPr marL="648000" indent="-648000" algn="l" rtl="0" eaLnBrk="1" fontAlgn="base" hangingPunct="1">
        <a:spcBef>
          <a:spcPct val="20000"/>
        </a:spcBef>
        <a:spcAft>
          <a:spcPct val="0"/>
        </a:spcAft>
        <a:defRPr lang="fr-FR" sz="1600" b="1" i="0" u="none" baseline="0" dirty="0" smtClean="0">
          <a:solidFill>
            <a:srgbClr val="1F5BA5"/>
          </a:solidFill>
          <a:effectLst/>
          <a:latin typeface="Arial" panose="020B0604020202020204" pitchFamily="34" charset="0"/>
        </a:defRPr>
      </a:lvl3pPr>
      <a:lvl4pPr marL="669925" indent="701675" algn="l" rtl="0" eaLnBrk="1" fontAlgn="base" hangingPunct="1">
        <a:spcBef>
          <a:spcPct val="20000"/>
        </a:spcBef>
        <a:spcAft>
          <a:spcPct val="0"/>
        </a:spcAft>
        <a:buClr>
          <a:srgbClr val="FF0000"/>
        </a:buClr>
        <a:defRPr lang="fr-FR" sz="1400" i="0" dirty="0" smtClean="0">
          <a:solidFill>
            <a:srgbClr val="021F77"/>
          </a:solidFill>
          <a:latin typeface="+mj-lt"/>
        </a:defRPr>
      </a:lvl4pPr>
      <a:lvl5pPr marL="860425" indent="968375" algn="l" rtl="0" eaLnBrk="1" fontAlgn="base" hangingPunct="1">
        <a:spcBef>
          <a:spcPct val="20000"/>
        </a:spcBef>
        <a:spcAft>
          <a:spcPct val="0"/>
        </a:spcAft>
        <a:defRPr lang="fr-FR" sz="1400" b="1" i="1" dirty="0" smtClean="0">
          <a:solidFill>
            <a:srgbClr val="792E81"/>
          </a:solidFill>
          <a:latin typeface="Times New Roman" pitchFamily="18" charset="0"/>
          <a:cs typeface="Times New Roman" pitchFamily="18" charset="0"/>
        </a:defRPr>
      </a:lvl5pPr>
      <a:lvl6pPr marL="1317625" algn="l" rtl="0" eaLnBrk="1" fontAlgn="base" hangingPunct="1">
        <a:spcBef>
          <a:spcPct val="20000"/>
        </a:spcBef>
        <a:spcAft>
          <a:spcPct val="0"/>
        </a:spcAft>
        <a:defRPr sz="2000">
          <a:solidFill>
            <a:schemeClr val="tx1"/>
          </a:solidFill>
          <a:latin typeface="Times New Roman" pitchFamily="18" charset="0"/>
        </a:defRPr>
      </a:lvl6pPr>
      <a:lvl7pPr marL="1774825" algn="l" rtl="0" eaLnBrk="1" fontAlgn="base" hangingPunct="1">
        <a:spcBef>
          <a:spcPct val="20000"/>
        </a:spcBef>
        <a:spcAft>
          <a:spcPct val="0"/>
        </a:spcAft>
        <a:defRPr sz="2000">
          <a:solidFill>
            <a:schemeClr val="tx1"/>
          </a:solidFill>
          <a:latin typeface="Times New Roman" pitchFamily="18" charset="0"/>
        </a:defRPr>
      </a:lvl7pPr>
      <a:lvl8pPr marL="2232025" algn="l" rtl="0" eaLnBrk="1" fontAlgn="base" hangingPunct="1">
        <a:spcBef>
          <a:spcPct val="20000"/>
        </a:spcBef>
        <a:spcAft>
          <a:spcPct val="0"/>
        </a:spcAft>
        <a:defRPr sz="2000">
          <a:solidFill>
            <a:schemeClr val="tx1"/>
          </a:solidFill>
          <a:latin typeface="Times New Roman" pitchFamily="18" charset="0"/>
        </a:defRPr>
      </a:lvl8pPr>
      <a:lvl9pPr marL="2689225" algn="l" rtl="0" eaLnBrk="1" fontAlgn="base" hangingPunct="1">
        <a:spcBef>
          <a:spcPct val="20000"/>
        </a:spcBef>
        <a:spcAft>
          <a:spcPct val="0"/>
        </a:spcAft>
        <a:defRPr sz="2000">
          <a:solidFill>
            <a:schemeClr val="tx1"/>
          </a:solidFill>
          <a:latin typeface="Times New Roman" pitchFamily="18"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3635896" y="3645024"/>
            <a:ext cx="1872208" cy="2214562"/>
          </a:xfrm>
        </p:spPr>
        <p:txBody>
          <a:bodyPr/>
          <a:lstStyle/>
          <a:p>
            <a:pPr>
              <a:defRPr/>
            </a:pPr>
            <a:r>
              <a:rPr lang="fr-FR" dirty="0" smtClean="0"/>
              <a:t>Croissance économique au Cambodge et relations économiques France Cambodge</a:t>
            </a:r>
            <a:endParaRPr lang="fr-FR" dirty="0"/>
          </a:p>
        </p:txBody>
      </p:sp>
      <p:sp>
        <p:nvSpPr>
          <p:cNvPr id="2" name="ZoneTexte 1"/>
          <p:cNvSpPr txBox="1"/>
          <p:nvPr/>
        </p:nvSpPr>
        <p:spPr>
          <a:xfrm>
            <a:off x="1403648" y="5949280"/>
            <a:ext cx="6336704" cy="553998"/>
          </a:xfrm>
          <a:prstGeom prst="rect">
            <a:avLst/>
          </a:prstGeom>
          <a:noFill/>
        </p:spPr>
        <p:txBody>
          <a:bodyPr wrap="square" rtlCol="0">
            <a:spAutoFit/>
          </a:bodyPr>
          <a:lstStyle/>
          <a:p>
            <a:pPr algn="ctr"/>
            <a:r>
              <a:rPr lang="fr-FR" altLang="fr-FR" sz="1000" dirty="0">
                <a:solidFill>
                  <a:srgbClr val="021F77"/>
                </a:solidFill>
              </a:rPr>
              <a:t>Nos valeurs : l'ouverture, la loyauté, l'engagement, l'esprit d'équipe</a:t>
            </a:r>
          </a:p>
          <a:p>
            <a:endParaRPr lang="fr-FR" dirty="0"/>
          </a:p>
        </p:txBody>
      </p:sp>
      <p:sp>
        <p:nvSpPr>
          <p:cNvPr id="4" name="ZoneTexte 3"/>
          <p:cNvSpPr txBox="1"/>
          <p:nvPr/>
        </p:nvSpPr>
        <p:spPr>
          <a:xfrm>
            <a:off x="395536" y="6439083"/>
            <a:ext cx="4968552" cy="307777"/>
          </a:xfrm>
          <a:prstGeom prst="rect">
            <a:avLst/>
          </a:prstGeom>
          <a:noFill/>
        </p:spPr>
        <p:txBody>
          <a:bodyPr wrap="square" rtlCol="0">
            <a:spAutoFit/>
          </a:bodyPr>
          <a:lstStyle/>
          <a:p>
            <a:r>
              <a:rPr lang="fr-FR" sz="1400" b="0" i="1" dirty="0" smtClean="0">
                <a:solidFill>
                  <a:schemeClr val="accent6">
                    <a:lumMod val="50000"/>
                  </a:schemeClr>
                </a:solidFill>
              </a:rPr>
              <a:t>Conseil Economique / </a:t>
            </a:r>
            <a:r>
              <a:rPr lang="fr-FR" sz="1400" b="0" i="1" dirty="0" err="1" smtClean="0">
                <a:solidFill>
                  <a:schemeClr val="accent6">
                    <a:lumMod val="50000"/>
                  </a:schemeClr>
                </a:solidFill>
              </a:rPr>
              <a:t>Siem</a:t>
            </a:r>
            <a:r>
              <a:rPr lang="fr-FR" sz="1400" b="0" i="1" dirty="0" smtClean="0">
                <a:solidFill>
                  <a:schemeClr val="accent6">
                    <a:lumMod val="50000"/>
                  </a:schemeClr>
                </a:solidFill>
              </a:rPr>
              <a:t> </a:t>
            </a:r>
            <a:r>
              <a:rPr lang="fr-FR" sz="1400" b="0" i="1" dirty="0" err="1" smtClean="0">
                <a:solidFill>
                  <a:schemeClr val="accent6">
                    <a:lumMod val="50000"/>
                  </a:schemeClr>
                </a:solidFill>
              </a:rPr>
              <a:t>Reap</a:t>
            </a:r>
            <a:endParaRPr lang="fr-FR" sz="1400" b="0" i="1" dirty="0">
              <a:solidFill>
                <a:schemeClr val="accent6">
                  <a:lumMod val="50000"/>
                </a:schemeClr>
              </a:solidFill>
            </a:endParaRPr>
          </a:p>
        </p:txBody>
      </p:sp>
      <p:sp>
        <p:nvSpPr>
          <p:cNvPr id="5" name="ZoneTexte 4"/>
          <p:cNvSpPr txBox="1"/>
          <p:nvPr/>
        </p:nvSpPr>
        <p:spPr>
          <a:xfrm>
            <a:off x="6912260" y="6439083"/>
            <a:ext cx="1656184" cy="307777"/>
          </a:xfrm>
          <a:prstGeom prst="rect">
            <a:avLst/>
          </a:prstGeom>
          <a:noFill/>
        </p:spPr>
        <p:txBody>
          <a:bodyPr wrap="square" rtlCol="0">
            <a:spAutoFit/>
          </a:bodyPr>
          <a:lstStyle/>
          <a:p>
            <a:r>
              <a:rPr lang="fr-FR" sz="1400" b="0" i="1" dirty="0" smtClean="0">
                <a:solidFill>
                  <a:schemeClr val="accent6">
                    <a:lumMod val="50000"/>
                  </a:schemeClr>
                </a:solidFill>
              </a:rPr>
              <a:t>Octobre 2017</a:t>
            </a:r>
            <a:endParaRPr lang="fr-FR" sz="1400" b="0" i="1" dirty="0">
              <a:solidFill>
                <a:schemeClr val="accent6">
                  <a:lumMod val="50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Une économie en rattrapage toujours robuste</a:t>
            </a:r>
            <a:endParaRPr lang="fr-FR" dirty="0"/>
          </a:p>
        </p:txBody>
      </p:sp>
      <p:sp>
        <p:nvSpPr>
          <p:cNvPr id="3" name="Espace réservé du contenu 2"/>
          <p:cNvSpPr>
            <a:spLocks noGrp="1"/>
          </p:cNvSpPr>
          <p:nvPr>
            <p:ph idx="1"/>
          </p:nvPr>
        </p:nvSpPr>
        <p:spPr>
          <a:xfrm>
            <a:off x="250031" y="1407545"/>
            <a:ext cx="9038808" cy="5143536"/>
          </a:xfrm>
        </p:spPr>
        <p:txBody>
          <a:bodyPr/>
          <a:lstStyle/>
          <a:p>
            <a:r>
              <a:rPr lang="fr-FR" sz="1800" dirty="0" smtClean="0"/>
              <a:t>PIB </a:t>
            </a:r>
            <a:r>
              <a:rPr lang="fr-FR" sz="1800" b="0" dirty="0" smtClean="0"/>
              <a:t>(BM) : 20,0 Mds USD </a:t>
            </a:r>
            <a:r>
              <a:rPr lang="fr-FR" sz="1800" b="0" dirty="0"/>
              <a:t>(est. 2016</a:t>
            </a:r>
            <a:r>
              <a:rPr lang="fr-FR" sz="1800" b="0" dirty="0" smtClean="0"/>
              <a:t>)</a:t>
            </a:r>
          </a:p>
          <a:p>
            <a:r>
              <a:rPr lang="fr-FR" sz="1800" dirty="0" smtClean="0"/>
              <a:t>PIB/habitant</a:t>
            </a:r>
            <a:r>
              <a:rPr lang="fr-FR" sz="1800" b="0" dirty="0"/>
              <a:t> </a:t>
            </a:r>
            <a:r>
              <a:rPr lang="fr-FR" sz="1800" b="0" dirty="0" smtClean="0"/>
              <a:t>(FMI</a:t>
            </a:r>
            <a:r>
              <a:rPr lang="fr-FR" sz="1800" b="0" dirty="0"/>
              <a:t>)</a:t>
            </a:r>
            <a:r>
              <a:rPr lang="fr-FR" sz="1800" b="0" dirty="0" smtClean="0"/>
              <a:t> : 1 229 </a:t>
            </a:r>
            <a:r>
              <a:rPr lang="fr-FR" sz="1800" b="0" dirty="0"/>
              <a:t>USD (est. 2016</a:t>
            </a:r>
            <a:r>
              <a:rPr lang="fr-FR" sz="1800" b="0" dirty="0" smtClean="0"/>
              <a:t>)</a:t>
            </a:r>
          </a:p>
          <a:p>
            <a:r>
              <a:rPr lang="fr-FR" sz="1800" dirty="0" smtClean="0"/>
              <a:t>Taux de croissance</a:t>
            </a:r>
            <a:r>
              <a:rPr lang="fr-FR" sz="1800" b="0" dirty="0"/>
              <a:t> (FMI)</a:t>
            </a:r>
            <a:r>
              <a:rPr lang="fr-FR" sz="1800" b="0" dirty="0" smtClean="0"/>
              <a:t> : 7,0 </a:t>
            </a:r>
            <a:r>
              <a:rPr lang="fr-FR" sz="1800" b="0" dirty="0"/>
              <a:t>% (est. 2016</a:t>
            </a:r>
            <a:r>
              <a:rPr lang="fr-FR" sz="1800" b="0" dirty="0" smtClean="0"/>
              <a:t>) mais 6,3 </a:t>
            </a:r>
            <a:r>
              <a:rPr lang="fr-FR" sz="1800" b="0" dirty="0"/>
              <a:t>% </a:t>
            </a:r>
            <a:r>
              <a:rPr lang="fr-FR" sz="1800" b="0" dirty="0" smtClean="0"/>
              <a:t>(</a:t>
            </a:r>
            <a:r>
              <a:rPr lang="fr-FR" sz="1800" b="0" dirty="0" err="1"/>
              <a:t>prev</a:t>
            </a:r>
            <a:r>
              <a:rPr lang="fr-FR" sz="1800" b="0" dirty="0"/>
              <a:t>. </a:t>
            </a:r>
            <a:r>
              <a:rPr lang="fr-FR" sz="1800" b="0" dirty="0" smtClean="0"/>
              <a:t>2021)</a:t>
            </a:r>
          </a:p>
          <a:p>
            <a:r>
              <a:rPr lang="fr-FR" sz="1800" dirty="0"/>
              <a:t>Taux </a:t>
            </a:r>
            <a:r>
              <a:rPr lang="fr-FR" sz="1800" dirty="0" smtClean="0"/>
              <a:t>d’inflation</a:t>
            </a:r>
            <a:r>
              <a:rPr lang="fr-FR" sz="1800" b="0" dirty="0"/>
              <a:t> (FMI) </a:t>
            </a:r>
            <a:r>
              <a:rPr lang="fr-FR" sz="1800" b="0" dirty="0" smtClean="0"/>
              <a:t>: 3,1 </a:t>
            </a:r>
            <a:r>
              <a:rPr lang="fr-FR" sz="1800" b="0" dirty="0"/>
              <a:t>% (</a:t>
            </a:r>
            <a:r>
              <a:rPr lang="fr-FR" sz="1800" b="0" dirty="0" err="1"/>
              <a:t>prev</a:t>
            </a:r>
            <a:r>
              <a:rPr lang="fr-FR" sz="1800" b="0" dirty="0"/>
              <a:t>. </a:t>
            </a:r>
            <a:r>
              <a:rPr lang="fr-FR" sz="1800" b="0" dirty="0" smtClean="0"/>
              <a:t>2017)</a:t>
            </a:r>
          </a:p>
          <a:p>
            <a:r>
              <a:rPr lang="fr-FR" sz="1800" dirty="0" smtClean="0"/>
              <a:t>Dette extérieure</a:t>
            </a:r>
            <a:r>
              <a:rPr lang="fr-FR" sz="1800" b="0" dirty="0" smtClean="0"/>
              <a:t> </a:t>
            </a:r>
            <a:r>
              <a:rPr lang="fr-FR" sz="1800" b="0" dirty="0"/>
              <a:t>(FMI)</a:t>
            </a:r>
            <a:r>
              <a:rPr lang="fr-FR" sz="1800" b="0" dirty="0" smtClean="0"/>
              <a:t> : 33,0 </a:t>
            </a:r>
            <a:r>
              <a:rPr lang="fr-FR" sz="1800" b="0" dirty="0"/>
              <a:t>% du PIB </a:t>
            </a:r>
            <a:r>
              <a:rPr lang="fr-FR" sz="1800" b="0" dirty="0" smtClean="0"/>
              <a:t>(est. 2016)</a:t>
            </a:r>
          </a:p>
          <a:p>
            <a:r>
              <a:rPr lang="fr-FR" sz="1800" dirty="0"/>
              <a:t>Déficit </a:t>
            </a:r>
            <a:r>
              <a:rPr lang="fr-FR" sz="1800" dirty="0" smtClean="0"/>
              <a:t>budgétaire</a:t>
            </a:r>
            <a:r>
              <a:rPr lang="fr-FR" sz="1800" b="0" dirty="0"/>
              <a:t> (FMI)</a:t>
            </a:r>
            <a:r>
              <a:rPr lang="fr-FR" sz="1800" dirty="0" smtClean="0"/>
              <a:t> </a:t>
            </a:r>
            <a:r>
              <a:rPr lang="fr-FR" sz="1800" b="0" dirty="0" smtClean="0"/>
              <a:t>: </a:t>
            </a:r>
            <a:r>
              <a:rPr lang="fr-FR" sz="1800" b="0" dirty="0"/>
              <a:t>2</a:t>
            </a:r>
            <a:r>
              <a:rPr lang="fr-FR" sz="1800" b="0" dirty="0" smtClean="0"/>
              <a:t>,9 % (2016), 3,2 % </a:t>
            </a:r>
            <a:r>
              <a:rPr lang="fr-FR" sz="1800" b="0" dirty="0"/>
              <a:t>du PIB </a:t>
            </a:r>
            <a:r>
              <a:rPr lang="fr-FR" sz="1800" b="0" dirty="0" smtClean="0"/>
              <a:t>(2017) </a:t>
            </a:r>
          </a:p>
          <a:p>
            <a:r>
              <a:rPr lang="fr-FR" sz="1800" dirty="0" smtClean="0"/>
              <a:t>IDE </a:t>
            </a:r>
            <a:r>
              <a:rPr lang="fr-FR" sz="1800" b="0" dirty="0" smtClean="0"/>
              <a:t>(CNUCED) </a:t>
            </a:r>
            <a:r>
              <a:rPr lang="fr-FR" sz="1800" b="0" dirty="0"/>
              <a:t>: </a:t>
            </a:r>
            <a:r>
              <a:rPr lang="fr-FR" sz="1800" b="0" dirty="0" smtClean="0"/>
              <a:t>14,7 Mrds </a:t>
            </a:r>
            <a:r>
              <a:rPr lang="fr-FR" sz="1800" b="0" dirty="0"/>
              <a:t>USD (stock </a:t>
            </a:r>
            <a:r>
              <a:rPr lang="fr-FR" sz="1800" b="0" dirty="0" smtClean="0"/>
              <a:t>fin </a:t>
            </a:r>
            <a:r>
              <a:rPr lang="fr-FR" sz="1800" b="0" dirty="0" smtClean="0"/>
              <a:t>2015), </a:t>
            </a:r>
            <a:r>
              <a:rPr lang="fr-FR" sz="1800" b="0" dirty="0" smtClean="0"/>
              <a:t>1,9 Mrds USD (flux </a:t>
            </a:r>
            <a:r>
              <a:rPr lang="fr-FR" sz="1800" b="0" dirty="0" smtClean="0"/>
              <a:t>2015)</a:t>
            </a:r>
            <a:endParaRPr lang="fr-FR" sz="1800" b="0" dirty="0"/>
          </a:p>
          <a:p>
            <a:endParaRPr lang="fr-FR" sz="1800" b="0" dirty="0" smtClean="0"/>
          </a:p>
        </p:txBody>
      </p:sp>
      <p:sp>
        <p:nvSpPr>
          <p:cNvPr id="4" name="Espace réservé du pied de page 3"/>
          <p:cNvSpPr>
            <a:spLocks noGrp="1"/>
          </p:cNvSpPr>
          <p:nvPr>
            <p:ph type="ftr" sz="quarter" idx="10"/>
          </p:nvPr>
        </p:nvSpPr>
        <p:spPr/>
        <p:txBody>
          <a:bodyPr/>
          <a:lstStyle/>
          <a:p>
            <a:pPr>
              <a:defRPr/>
            </a:pPr>
            <a:r>
              <a:rPr lang="fr-FR" i="1" dirty="0">
                <a:solidFill>
                  <a:schemeClr val="accent6">
                    <a:lumMod val="50000"/>
                  </a:schemeClr>
                </a:solidFill>
              </a:rPr>
              <a:t>Conseil Economique / </a:t>
            </a:r>
            <a:r>
              <a:rPr lang="fr-FR" i="1" dirty="0" err="1">
                <a:solidFill>
                  <a:schemeClr val="accent6">
                    <a:lumMod val="50000"/>
                  </a:schemeClr>
                </a:solidFill>
              </a:rPr>
              <a:t>Siem</a:t>
            </a:r>
            <a:r>
              <a:rPr lang="fr-FR" i="1" dirty="0">
                <a:solidFill>
                  <a:schemeClr val="accent6">
                    <a:lumMod val="50000"/>
                  </a:schemeClr>
                </a:solidFill>
              </a:rPr>
              <a:t> </a:t>
            </a:r>
            <a:r>
              <a:rPr lang="fr-FR" i="1" dirty="0" err="1">
                <a:solidFill>
                  <a:schemeClr val="accent6">
                    <a:lumMod val="50000"/>
                  </a:schemeClr>
                </a:solidFill>
              </a:rPr>
              <a:t>Reap</a:t>
            </a:r>
            <a:endParaRPr lang="fr-FR" i="1" dirty="0">
              <a:solidFill>
                <a:schemeClr val="accent6">
                  <a:lumMod val="50000"/>
                </a:schemeClr>
              </a:solidFill>
            </a:endParaRPr>
          </a:p>
          <a:p>
            <a:pPr>
              <a:defRPr/>
            </a:pPr>
            <a:r>
              <a:rPr lang="fr-FR" dirty="0" smtClean="0"/>
              <a:t>	</a:t>
            </a:r>
            <a:endParaRPr lang="fr-FR" dirty="0"/>
          </a:p>
        </p:txBody>
      </p:sp>
      <p:sp>
        <p:nvSpPr>
          <p:cNvPr id="5" name="Espace réservé du numéro de diapositive 4"/>
          <p:cNvSpPr>
            <a:spLocks noGrp="1"/>
          </p:cNvSpPr>
          <p:nvPr>
            <p:ph type="sldNum" sz="quarter" idx="11"/>
          </p:nvPr>
        </p:nvSpPr>
        <p:spPr/>
        <p:txBody>
          <a:bodyPr/>
          <a:lstStyle/>
          <a:p>
            <a:pPr>
              <a:defRPr/>
            </a:pPr>
            <a:fld id="{D4EE3919-AC34-40F6-9F3A-918B5F1AEF53}" type="slidenum">
              <a:rPr lang="fr-FR" smtClean="0"/>
              <a:pPr>
                <a:defRPr/>
              </a:pPr>
              <a:t>2</a:t>
            </a:fld>
            <a:endParaRPr lang="fr-FR"/>
          </a:p>
        </p:txBody>
      </p:sp>
      <p:sp>
        <p:nvSpPr>
          <p:cNvPr id="6" name="Espace réservé de la date 5"/>
          <p:cNvSpPr>
            <a:spLocks noGrp="1"/>
          </p:cNvSpPr>
          <p:nvPr>
            <p:ph type="dt" sz="half" idx="2"/>
          </p:nvPr>
        </p:nvSpPr>
        <p:spPr>
          <a:xfrm>
            <a:off x="7863167" y="6593555"/>
            <a:ext cx="1557336" cy="285728"/>
          </a:xfrm>
        </p:spPr>
        <p:txBody>
          <a:bodyPr/>
          <a:lstStyle/>
          <a:p>
            <a:r>
              <a:rPr lang="fr-FR" dirty="0" smtClean="0"/>
              <a:t>Octobre 2017</a:t>
            </a:r>
            <a:endParaRPr lang="fr-FR" dirty="0"/>
          </a:p>
        </p:txBody>
      </p:sp>
      <p:sp>
        <p:nvSpPr>
          <p:cNvPr id="7" name="Rectangle 6"/>
          <p:cNvSpPr/>
          <p:nvPr/>
        </p:nvSpPr>
        <p:spPr>
          <a:xfrm>
            <a:off x="250031" y="4149080"/>
            <a:ext cx="8391804" cy="2031325"/>
          </a:xfrm>
          <a:prstGeom prst="rect">
            <a:avLst/>
          </a:prstGeom>
        </p:spPr>
        <p:txBody>
          <a:bodyPr wrap="square">
            <a:spAutoFit/>
          </a:bodyPr>
          <a:lstStyle/>
          <a:p>
            <a:pPr algn="just"/>
            <a:r>
              <a:rPr lang="fr-FR" sz="1800" b="0" dirty="0">
                <a:solidFill>
                  <a:srgbClr val="023787"/>
                </a:solidFill>
                <a:latin typeface="+mn-lt"/>
              </a:rPr>
              <a:t>L</a:t>
            </a:r>
            <a:r>
              <a:rPr lang="fr-FR" sz="1800" b="0" dirty="0" smtClean="0">
                <a:solidFill>
                  <a:srgbClr val="023787"/>
                </a:solidFill>
                <a:latin typeface="+mn-lt"/>
              </a:rPr>
              <a:t>e </a:t>
            </a:r>
            <a:r>
              <a:rPr lang="fr-FR" sz="1800" dirty="0">
                <a:solidFill>
                  <a:srgbClr val="023787"/>
                </a:solidFill>
                <a:latin typeface="+mn-lt"/>
              </a:rPr>
              <a:t>rattrapage se poursuit sans à-coups depuis 5 ans</a:t>
            </a:r>
            <a:r>
              <a:rPr lang="fr-FR" sz="1800" b="0" dirty="0">
                <a:solidFill>
                  <a:srgbClr val="023787"/>
                </a:solidFill>
                <a:latin typeface="+mn-lt"/>
              </a:rPr>
              <a:t>, avec une croissance soutenue de plus de 7 % par an, </a:t>
            </a:r>
            <a:r>
              <a:rPr lang="fr-FR" sz="1800" dirty="0">
                <a:solidFill>
                  <a:srgbClr val="023787"/>
                </a:solidFill>
                <a:latin typeface="+mn-lt"/>
              </a:rPr>
              <a:t>2 points au-dessus de la moyenne de l’ASEAN</a:t>
            </a:r>
            <a:r>
              <a:rPr lang="fr-FR" sz="1800" dirty="0" smtClean="0">
                <a:solidFill>
                  <a:srgbClr val="023787"/>
                </a:solidFill>
                <a:latin typeface="+mn-lt"/>
              </a:rPr>
              <a:t>.</a:t>
            </a:r>
          </a:p>
          <a:p>
            <a:pPr algn="just"/>
            <a:endParaRPr lang="fr-FR" sz="1800" dirty="0">
              <a:solidFill>
                <a:srgbClr val="023787"/>
              </a:solidFill>
              <a:latin typeface="+mn-lt"/>
            </a:endParaRPr>
          </a:p>
          <a:p>
            <a:pPr algn="just"/>
            <a:r>
              <a:rPr lang="fr-FR" sz="1800" b="0" dirty="0" smtClean="0">
                <a:solidFill>
                  <a:srgbClr val="023787"/>
                </a:solidFill>
                <a:latin typeface="+mn-lt"/>
              </a:rPr>
              <a:t>Une croissance tirée par les </a:t>
            </a:r>
            <a:r>
              <a:rPr lang="fr-FR" sz="1800" dirty="0" smtClean="0">
                <a:solidFill>
                  <a:srgbClr val="023787"/>
                </a:solidFill>
                <a:latin typeface="+mn-lt"/>
              </a:rPr>
              <a:t>exportations textiles </a:t>
            </a:r>
            <a:r>
              <a:rPr lang="fr-FR" sz="1800" b="0" dirty="0" smtClean="0">
                <a:solidFill>
                  <a:srgbClr val="023787"/>
                </a:solidFill>
                <a:latin typeface="+mn-lt"/>
              </a:rPr>
              <a:t>(jusqu’en 2015) puis l’essor de la </a:t>
            </a:r>
            <a:r>
              <a:rPr lang="fr-FR" sz="1800" dirty="0" smtClean="0">
                <a:solidFill>
                  <a:srgbClr val="023787"/>
                </a:solidFill>
                <a:latin typeface="+mn-lt"/>
              </a:rPr>
              <a:t>construction</a:t>
            </a:r>
            <a:r>
              <a:rPr lang="fr-FR" sz="1800" b="0" dirty="0" smtClean="0">
                <a:solidFill>
                  <a:srgbClr val="023787"/>
                </a:solidFill>
                <a:latin typeface="+mn-lt"/>
              </a:rPr>
              <a:t> (2016), aujourd’hui plus diversifiée : reprise de l’agriculture, croissance du tourisme, services financiers,…</a:t>
            </a:r>
            <a:endParaRPr lang="fr-FR" sz="1800" b="0" dirty="0">
              <a:solidFill>
                <a:srgbClr val="023787"/>
              </a:solidFill>
              <a:latin typeface="+mn-lt"/>
            </a:endParaRPr>
          </a:p>
        </p:txBody>
      </p:sp>
    </p:spTree>
    <p:extLst>
      <p:ext uri="{BB962C8B-B14F-4D97-AF65-F5344CB8AC3E}">
        <p14:creationId xmlns:p14="http://schemas.microsoft.com/office/powerpoint/2010/main" val="688721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20" y="-10391"/>
            <a:ext cx="9144000" cy="857232"/>
          </a:xfrm>
        </p:spPr>
        <p:txBody>
          <a:bodyPr/>
          <a:lstStyle/>
          <a:p>
            <a:r>
              <a:rPr lang="fr-FR" dirty="0"/>
              <a:t>L’intégration du Cambodge dans les échanges internationaux s’est encore confortée en 2016 </a:t>
            </a:r>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2524324397"/>
              </p:ext>
            </p:extLst>
          </p:nvPr>
        </p:nvGraphicFramePr>
        <p:xfrm>
          <a:off x="285750" y="960585"/>
          <a:ext cx="8553450" cy="1802973"/>
        </p:xfrm>
        <a:graphic>
          <a:graphicData uri="http://schemas.openxmlformats.org/drawingml/2006/table">
            <a:tbl>
              <a:tblPr firstRow="1" bandRow="1">
                <a:tableStyleId>{EB344D84-9AFB-497E-A393-DC336BA19D2E}</a:tableStyleId>
              </a:tblPr>
              <a:tblGrid>
                <a:gridCol w="2851150"/>
                <a:gridCol w="2851150"/>
                <a:gridCol w="2851150"/>
              </a:tblGrid>
              <a:tr h="370840">
                <a:tc>
                  <a:txBody>
                    <a:bodyPr/>
                    <a:lstStyle/>
                    <a:p>
                      <a:pPr algn="l"/>
                      <a:r>
                        <a:rPr lang="fr-FR" sz="1800" b="1" kern="0" dirty="0" smtClean="0">
                          <a:solidFill>
                            <a:srgbClr val="023787"/>
                          </a:solidFill>
                          <a:effectLst/>
                          <a:latin typeface="+mn-lt"/>
                          <a:ea typeface="+mn-ea"/>
                          <a:cs typeface="+mn-cs"/>
                        </a:rPr>
                        <a:t>Balance Commerciale </a:t>
                      </a:r>
                      <a:r>
                        <a:rPr lang="fr-FR" sz="1800" b="0" kern="0" dirty="0" smtClean="0">
                          <a:solidFill>
                            <a:srgbClr val="023787"/>
                          </a:solidFill>
                          <a:effectLst/>
                          <a:latin typeface="+mn-lt"/>
                          <a:ea typeface="+mn-ea"/>
                          <a:cs typeface="+mn-cs"/>
                        </a:rPr>
                        <a:t>(Mds USD)</a:t>
                      </a:r>
                    </a:p>
                  </a:txBody>
                  <a:tcPr anchor="ctr">
                    <a:lnT w="25400" cmpd="sng">
                      <a:noFill/>
                    </a:lnT>
                    <a:lnB w="12700" cap="flat" cmpd="sng" algn="ctr">
                      <a:noFill/>
                      <a:prstDash val="solid"/>
                      <a:round/>
                      <a:headEnd type="none" w="med" len="med"/>
                      <a:tailEnd type="none" w="med" len="med"/>
                    </a:lnB>
                  </a:tcPr>
                </a:tc>
                <a:tc>
                  <a:txBody>
                    <a:bodyPr/>
                    <a:lstStyle/>
                    <a:p>
                      <a:pPr algn="ctr"/>
                      <a:r>
                        <a:rPr lang="fr-FR" sz="1800" b="0" kern="0" dirty="0" smtClean="0">
                          <a:solidFill>
                            <a:srgbClr val="023787"/>
                          </a:solidFill>
                          <a:effectLst/>
                          <a:latin typeface="+mn-lt"/>
                          <a:ea typeface="+mn-ea"/>
                          <a:cs typeface="+mn-cs"/>
                        </a:rPr>
                        <a:t>2015</a:t>
                      </a:r>
                      <a:endParaRPr lang="fr-FR" sz="1800" b="0" kern="0" dirty="0">
                        <a:solidFill>
                          <a:srgbClr val="023787"/>
                        </a:solidFill>
                        <a:effectLst/>
                        <a:latin typeface="+mn-lt"/>
                        <a:ea typeface="+mn-ea"/>
                        <a:cs typeface="+mn-cs"/>
                      </a:endParaRPr>
                    </a:p>
                  </a:txBody>
                  <a:tcPr anchor="ctr">
                    <a:lnT w="25400" cmpd="sng">
                      <a:noFill/>
                    </a:lnT>
                    <a:lnB w="12700" cap="flat" cmpd="sng" algn="ctr">
                      <a:noFill/>
                      <a:prstDash val="solid"/>
                      <a:round/>
                      <a:headEnd type="none" w="med" len="med"/>
                      <a:tailEnd type="none" w="med" len="med"/>
                    </a:lnB>
                  </a:tcPr>
                </a:tc>
                <a:tc>
                  <a:txBody>
                    <a:bodyPr/>
                    <a:lstStyle/>
                    <a:p>
                      <a:pPr algn="ctr"/>
                      <a:r>
                        <a:rPr lang="fr-FR" sz="1800" b="0" kern="0" dirty="0" smtClean="0">
                          <a:solidFill>
                            <a:srgbClr val="023787"/>
                          </a:solidFill>
                          <a:effectLst/>
                          <a:latin typeface="+mn-lt"/>
                          <a:ea typeface="+mn-ea"/>
                          <a:cs typeface="+mn-cs"/>
                        </a:rPr>
                        <a:t>2016 (est.)</a:t>
                      </a:r>
                      <a:endParaRPr lang="fr-FR" sz="1800" b="0" kern="0" dirty="0">
                        <a:solidFill>
                          <a:srgbClr val="023787"/>
                        </a:solidFill>
                        <a:effectLst/>
                        <a:latin typeface="+mn-lt"/>
                        <a:ea typeface="+mn-ea"/>
                        <a:cs typeface="+mn-cs"/>
                      </a:endParaRPr>
                    </a:p>
                  </a:txBody>
                  <a:tcPr anchor="ctr">
                    <a:lnT w="25400" cmpd="sng">
                      <a:noFill/>
                    </a:lnT>
                    <a:lnB w="12700" cap="flat" cmpd="sng" algn="ctr">
                      <a:noFill/>
                      <a:prstDash val="solid"/>
                      <a:round/>
                      <a:headEnd type="none" w="med" len="med"/>
                      <a:tailEnd type="none" w="med" len="med"/>
                    </a:lnB>
                  </a:tcPr>
                </a:tc>
              </a:tr>
              <a:tr h="421213">
                <a:tc>
                  <a:txBody>
                    <a:bodyPr/>
                    <a:lstStyle/>
                    <a:p>
                      <a:pPr algn="l"/>
                      <a:r>
                        <a:rPr lang="fr-FR" sz="1800" b="1" kern="0" dirty="0" smtClean="0">
                          <a:solidFill>
                            <a:srgbClr val="023787"/>
                          </a:solidFill>
                          <a:effectLst/>
                          <a:latin typeface="+mn-lt"/>
                          <a:ea typeface="+mn-ea"/>
                          <a:cs typeface="+mn-cs"/>
                        </a:rPr>
                        <a:t>Exportations</a:t>
                      </a:r>
                      <a:r>
                        <a:rPr lang="fr-FR" sz="1800" b="0" kern="0" dirty="0" smtClean="0">
                          <a:solidFill>
                            <a:srgbClr val="023787"/>
                          </a:solidFill>
                          <a:effectLst/>
                          <a:latin typeface="+mn-lt"/>
                          <a:ea typeface="+mn-ea"/>
                          <a:cs typeface="+mn-cs"/>
                        </a:rPr>
                        <a:t> (FOB)</a:t>
                      </a:r>
                      <a:endParaRPr lang="fr-FR" sz="1800" b="0" kern="0" dirty="0">
                        <a:solidFill>
                          <a:srgbClr val="023787"/>
                        </a:solidFill>
                        <a:effectLst/>
                        <a:latin typeface="+mn-lt"/>
                        <a:ea typeface="+mn-ea"/>
                        <a:cs typeface="+mn-cs"/>
                      </a:endParaRPr>
                    </a:p>
                  </a:txBody>
                  <a:tcPr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a:r>
                        <a:rPr lang="fr-FR" sz="1800" b="0" kern="0" dirty="0" smtClean="0">
                          <a:solidFill>
                            <a:srgbClr val="023787"/>
                          </a:solidFill>
                          <a:effectLst/>
                          <a:latin typeface="+mn-lt"/>
                          <a:ea typeface="+mn-ea"/>
                          <a:cs typeface="+mn-cs"/>
                        </a:rPr>
                        <a:t>8,5</a:t>
                      </a:r>
                      <a:endParaRPr lang="fr-FR" sz="1800" b="0" kern="0" dirty="0">
                        <a:solidFill>
                          <a:srgbClr val="023787"/>
                        </a:solidFill>
                        <a:effectLst/>
                        <a:latin typeface="+mn-lt"/>
                        <a:ea typeface="+mn-ea"/>
                        <a:cs typeface="+mn-cs"/>
                      </a:endParaRPr>
                    </a:p>
                  </a:txBody>
                  <a:tcPr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a:r>
                        <a:rPr lang="fr-FR" sz="1800" b="0" kern="0" dirty="0" smtClean="0">
                          <a:solidFill>
                            <a:srgbClr val="023787"/>
                          </a:solidFill>
                          <a:effectLst/>
                          <a:latin typeface="+mn-lt"/>
                          <a:ea typeface="+mn-ea"/>
                          <a:cs typeface="+mn-cs"/>
                        </a:rPr>
                        <a:t>10</a:t>
                      </a:r>
                      <a:endParaRPr lang="fr-FR" sz="1800" b="0" kern="0" dirty="0">
                        <a:solidFill>
                          <a:srgbClr val="023787"/>
                        </a:solidFill>
                        <a:effectLst/>
                        <a:latin typeface="+mn-lt"/>
                        <a:ea typeface="+mn-ea"/>
                        <a:cs typeface="+mn-cs"/>
                      </a:endParaRPr>
                    </a:p>
                  </a:txBody>
                  <a:tcPr anchor="ctr">
                    <a:lnL>
                      <a:noFill/>
                    </a:lnL>
                    <a:lnT w="12700" cap="flat" cmpd="sng" algn="ctr">
                      <a:noFill/>
                      <a:prstDash val="solid"/>
                      <a:round/>
                      <a:headEnd type="none" w="med" len="med"/>
                      <a:tailEnd type="none" w="med" len="med"/>
                    </a:lnT>
                  </a:tcPr>
                </a:tc>
              </a:tr>
              <a:tr h="370840">
                <a:tc>
                  <a:txBody>
                    <a:bodyPr/>
                    <a:lstStyle/>
                    <a:p>
                      <a:pPr algn="l"/>
                      <a:r>
                        <a:rPr lang="fr-FR" sz="1800" b="1" kern="0" dirty="0" smtClean="0">
                          <a:solidFill>
                            <a:srgbClr val="023787"/>
                          </a:solidFill>
                          <a:effectLst/>
                          <a:latin typeface="+mn-lt"/>
                          <a:ea typeface="+mn-ea"/>
                          <a:cs typeface="+mn-cs"/>
                        </a:rPr>
                        <a:t>Importations</a:t>
                      </a:r>
                      <a:r>
                        <a:rPr lang="fr-FR" sz="1800" b="0" kern="0" dirty="0" smtClean="0">
                          <a:solidFill>
                            <a:srgbClr val="023787"/>
                          </a:solidFill>
                          <a:effectLst/>
                          <a:latin typeface="+mn-lt"/>
                          <a:ea typeface="+mn-ea"/>
                          <a:cs typeface="+mn-cs"/>
                        </a:rPr>
                        <a:t> (FOB)</a:t>
                      </a:r>
                      <a:endParaRPr lang="fr-FR" sz="1800" b="0" kern="0" dirty="0">
                        <a:solidFill>
                          <a:srgbClr val="023787"/>
                        </a:solidFill>
                        <a:effectLst/>
                        <a:latin typeface="+mn-lt"/>
                        <a:ea typeface="+mn-ea"/>
                        <a:cs typeface="+mn-cs"/>
                      </a:endParaRPr>
                    </a:p>
                  </a:txBody>
                  <a:tcPr anchor="ctr">
                    <a:lnT>
                      <a:noFill/>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800" b="0" kern="0" dirty="0" smtClean="0">
                          <a:solidFill>
                            <a:srgbClr val="023787"/>
                          </a:solidFill>
                          <a:effectLst/>
                          <a:latin typeface="+mn-lt"/>
                          <a:ea typeface="+mn-ea"/>
                          <a:cs typeface="+mn-cs"/>
                        </a:rPr>
                        <a:t>-12,1</a:t>
                      </a:r>
                    </a:p>
                  </a:txBody>
                  <a:tcPr anchor="ctr">
                    <a:lnT>
                      <a:noFill/>
                    </a:lnT>
                  </a:tcPr>
                </a:tc>
                <a:tc>
                  <a:txBody>
                    <a:bodyPr/>
                    <a:lstStyle/>
                    <a:p>
                      <a:pPr algn="ctr"/>
                      <a:r>
                        <a:rPr lang="fr-FR" sz="1800" b="0" kern="0" dirty="0" smtClean="0">
                          <a:solidFill>
                            <a:srgbClr val="023787"/>
                          </a:solidFill>
                          <a:effectLst/>
                          <a:latin typeface="+mn-lt"/>
                          <a:ea typeface="+mn-ea"/>
                          <a:cs typeface="+mn-cs"/>
                        </a:rPr>
                        <a:t>-12,3</a:t>
                      </a:r>
                      <a:endParaRPr lang="fr-FR" sz="1800" b="0" kern="0" dirty="0">
                        <a:solidFill>
                          <a:srgbClr val="023787"/>
                        </a:solidFill>
                        <a:effectLst/>
                        <a:latin typeface="+mn-lt"/>
                        <a:ea typeface="+mn-ea"/>
                        <a:cs typeface="+mn-cs"/>
                      </a:endParaRPr>
                    </a:p>
                  </a:txBody>
                  <a:tcPr anchor="ctr"/>
                </a:tc>
              </a:tr>
              <a:tr h="370840">
                <a:tc>
                  <a:txBody>
                    <a:bodyPr/>
                    <a:lstStyle/>
                    <a:p>
                      <a:pPr algn="l"/>
                      <a:r>
                        <a:rPr lang="fr-FR" sz="1800" b="1" kern="0" dirty="0" smtClean="0">
                          <a:solidFill>
                            <a:srgbClr val="023787"/>
                          </a:solidFill>
                          <a:effectLst/>
                          <a:latin typeface="+mn-lt"/>
                          <a:ea typeface="+mn-ea"/>
                          <a:cs typeface="+mn-cs"/>
                        </a:rPr>
                        <a:t>Solde commercial </a:t>
                      </a:r>
                      <a:endParaRPr lang="fr-FR" sz="1800" b="1" kern="0" dirty="0">
                        <a:solidFill>
                          <a:srgbClr val="023787"/>
                        </a:solidFill>
                        <a:effectLst/>
                        <a:latin typeface="+mn-lt"/>
                        <a:ea typeface="+mn-ea"/>
                        <a:cs typeface="+mn-cs"/>
                      </a:endParaRPr>
                    </a:p>
                  </a:txBody>
                  <a:tcPr anchor="ctr">
                    <a:lnB w="12700" cap="flat" cmpd="sng" algn="ctr">
                      <a:noFill/>
                      <a:prstDash val="solid"/>
                      <a:round/>
                      <a:headEnd type="none" w="med" len="med"/>
                      <a:tailEnd type="none" w="med" len="med"/>
                    </a:lnB>
                  </a:tcPr>
                </a:tc>
                <a:tc>
                  <a:txBody>
                    <a:bodyPr/>
                    <a:lstStyle/>
                    <a:p>
                      <a:pPr algn="ctr"/>
                      <a:r>
                        <a:rPr lang="fr-FR" sz="1800" b="0" kern="0" dirty="0" smtClean="0">
                          <a:solidFill>
                            <a:srgbClr val="023787"/>
                          </a:solidFill>
                          <a:effectLst/>
                          <a:latin typeface="+mn-lt"/>
                          <a:ea typeface="+mn-ea"/>
                          <a:cs typeface="+mn-cs"/>
                        </a:rPr>
                        <a:t>-3,6</a:t>
                      </a:r>
                      <a:endParaRPr lang="fr-FR" sz="1800" b="0" kern="0" dirty="0">
                        <a:solidFill>
                          <a:srgbClr val="023787"/>
                        </a:solidFill>
                        <a:effectLst/>
                        <a:latin typeface="+mn-lt"/>
                        <a:ea typeface="+mn-ea"/>
                        <a:cs typeface="+mn-cs"/>
                      </a:endParaRPr>
                    </a:p>
                  </a:txBody>
                  <a:tcPr anchor="ctr">
                    <a:lnB w="12700" cap="flat" cmpd="sng" algn="ctr">
                      <a:noFill/>
                      <a:prstDash val="solid"/>
                      <a:round/>
                      <a:headEnd type="none" w="med" len="med"/>
                      <a:tailEnd type="none" w="med" len="med"/>
                    </a:lnB>
                  </a:tcPr>
                </a:tc>
                <a:tc>
                  <a:txBody>
                    <a:bodyPr/>
                    <a:lstStyle/>
                    <a:p>
                      <a:pPr algn="ctr"/>
                      <a:r>
                        <a:rPr lang="fr-FR" sz="1800" b="0" kern="0" dirty="0" smtClean="0">
                          <a:solidFill>
                            <a:srgbClr val="023787"/>
                          </a:solidFill>
                          <a:effectLst/>
                          <a:latin typeface="+mn-lt"/>
                          <a:ea typeface="+mn-ea"/>
                          <a:cs typeface="+mn-cs"/>
                        </a:rPr>
                        <a:t>-2,3</a:t>
                      </a:r>
                      <a:endParaRPr lang="fr-FR" sz="1800" b="0" kern="0" dirty="0">
                        <a:solidFill>
                          <a:srgbClr val="023787"/>
                        </a:solidFill>
                        <a:effectLst/>
                        <a:latin typeface="+mn-lt"/>
                        <a:ea typeface="+mn-ea"/>
                        <a:cs typeface="+mn-cs"/>
                      </a:endParaRPr>
                    </a:p>
                  </a:txBody>
                  <a:tcPr anchor="ctr">
                    <a:lnB w="12700" cap="flat" cmpd="sng" algn="ctr">
                      <a:noFill/>
                      <a:prstDash val="solid"/>
                      <a:round/>
                      <a:headEnd type="none" w="med" len="med"/>
                      <a:tailEnd type="none" w="med" len="med"/>
                    </a:lnB>
                  </a:tcPr>
                </a:tc>
              </a:tr>
            </a:tbl>
          </a:graphicData>
        </a:graphic>
      </p:graphicFrame>
      <p:sp>
        <p:nvSpPr>
          <p:cNvPr id="4" name="Espace réservé du pied de page 3"/>
          <p:cNvSpPr>
            <a:spLocks noGrp="1"/>
          </p:cNvSpPr>
          <p:nvPr>
            <p:ph type="ftr" sz="quarter" idx="10"/>
          </p:nvPr>
        </p:nvSpPr>
        <p:spPr/>
        <p:txBody>
          <a:bodyPr/>
          <a:lstStyle/>
          <a:p>
            <a:r>
              <a:rPr lang="fr-FR" i="1" dirty="0">
                <a:solidFill>
                  <a:schemeClr val="accent6">
                    <a:lumMod val="50000"/>
                  </a:schemeClr>
                </a:solidFill>
              </a:rPr>
              <a:t>Conseil Economique / </a:t>
            </a:r>
            <a:r>
              <a:rPr lang="fr-FR" i="1" dirty="0" err="1">
                <a:solidFill>
                  <a:schemeClr val="accent6">
                    <a:lumMod val="50000"/>
                  </a:schemeClr>
                </a:solidFill>
              </a:rPr>
              <a:t>Siem</a:t>
            </a:r>
            <a:r>
              <a:rPr lang="fr-FR" i="1" dirty="0">
                <a:solidFill>
                  <a:schemeClr val="accent6">
                    <a:lumMod val="50000"/>
                  </a:schemeClr>
                </a:solidFill>
              </a:rPr>
              <a:t> </a:t>
            </a:r>
            <a:r>
              <a:rPr lang="fr-FR" i="1" dirty="0" err="1">
                <a:solidFill>
                  <a:schemeClr val="accent6">
                    <a:lumMod val="50000"/>
                  </a:schemeClr>
                </a:solidFill>
              </a:rPr>
              <a:t>Reap</a:t>
            </a:r>
            <a:endParaRPr lang="fr-FR" i="1" dirty="0">
              <a:solidFill>
                <a:schemeClr val="accent6">
                  <a:lumMod val="50000"/>
                </a:schemeClr>
              </a:solidFill>
            </a:endParaRPr>
          </a:p>
          <a:p>
            <a:pPr>
              <a:defRPr/>
            </a:pPr>
            <a:endParaRPr lang="fr-FR" dirty="0"/>
          </a:p>
        </p:txBody>
      </p:sp>
      <p:sp>
        <p:nvSpPr>
          <p:cNvPr id="5" name="Espace réservé du numéro de diapositive 4"/>
          <p:cNvSpPr>
            <a:spLocks noGrp="1"/>
          </p:cNvSpPr>
          <p:nvPr>
            <p:ph type="sldNum" sz="quarter" idx="11"/>
          </p:nvPr>
        </p:nvSpPr>
        <p:spPr/>
        <p:txBody>
          <a:bodyPr/>
          <a:lstStyle/>
          <a:p>
            <a:pPr>
              <a:defRPr/>
            </a:pPr>
            <a:fld id="{D4EE3919-AC34-40F6-9F3A-918B5F1AEF53}" type="slidenum">
              <a:rPr lang="fr-FR" smtClean="0"/>
              <a:pPr>
                <a:defRPr/>
              </a:pPr>
              <a:t>3</a:t>
            </a:fld>
            <a:endParaRPr lang="fr-FR" dirty="0"/>
          </a:p>
        </p:txBody>
      </p:sp>
      <p:sp>
        <p:nvSpPr>
          <p:cNvPr id="8" name="Espace réservé du contenu 2"/>
          <p:cNvSpPr txBox="1">
            <a:spLocks/>
          </p:cNvSpPr>
          <p:nvPr/>
        </p:nvSpPr>
        <p:spPr bwMode="auto">
          <a:xfrm>
            <a:off x="235156" y="2877302"/>
            <a:ext cx="8589169" cy="343201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24000" indent="-324000" algn="l" rtl="0" eaLnBrk="1" fontAlgn="base" hangingPunct="1">
              <a:spcBef>
                <a:spcPts val="600"/>
              </a:spcBef>
              <a:spcAft>
                <a:spcPct val="0"/>
              </a:spcAft>
              <a:buClr>
                <a:srgbClr val="E4A300"/>
              </a:buClr>
              <a:buFont typeface="Wingdings 3" pitchFamily="18" charset="2"/>
              <a:buChar char=""/>
              <a:defRPr lang="fr-FR" sz="2000" b="1">
                <a:solidFill>
                  <a:srgbClr val="023787"/>
                </a:solidFill>
                <a:effectLst/>
                <a:latin typeface="+mn-lt"/>
                <a:ea typeface="+mn-ea"/>
                <a:cs typeface="+mn-cs"/>
              </a:defRPr>
            </a:lvl1pPr>
            <a:lvl2pPr marL="648000" indent="-324000" algn="l" rtl="0" eaLnBrk="1" fontAlgn="base" hangingPunct="1">
              <a:spcBef>
                <a:spcPts val="600"/>
              </a:spcBef>
              <a:spcAft>
                <a:spcPct val="0"/>
              </a:spcAft>
              <a:buClr>
                <a:srgbClr val="002060"/>
              </a:buClr>
              <a:buFont typeface="Wingdings" pitchFamily="2" charset="2"/>
              <a:buChar char=""/>
              <a:defRPr lang="fr-FR" sz="1800" b="1" i="1" baseline="0">
                <a:solidFill>
                  <a:srgbClr val="1F5BA5"/>
                </a:solidFill>
                <a:effectLst/>
                <a:latin typeface="Arial" panose="020B0604020202020204" pitchFamily="34" charset="0"/>
              </a:defRPr>
            </a:lvl2pPr>
            <a:lvl3pPr marL="648000" indent="0" algn="l" rtl="0" eaLnBrk="1" fontAlgn="base" hangingPunct="1">
              <a:spcBef>
                <a:spcPts val="600"/>
              </a:spcBef>
              <a:spcAft>
                <a:spcPct val="0"/>
              </a:spcAft>
              <a:buFontTx/>
              <a:buNone/>
              <a:defRPr lang="fr-FR" sz="1600" b="1" i="0" u="none" baseline="0">
                <a:solidFill>
                  <a:srgbClr val="1F5BA5"/>
                </a:solidFill>
                <a:effectLst/>
                <a:latin typeface="Arial" panose="020B0604020202020204" pitchFamily="34" charset="0"/>
              </a:defRPr>
            </a:lvl3pPr>
            <a:lvl4pPr marL="628650" indent="266700" algn="l" rtl="0" eaLnBrk="1" fontAlgn="base" hangingPunct="1">
              <a:spcBef>
                <a:spcPts val="600"/>
              </a:spcBef>
              <a:spcAft>
                <a:spcPct val="0"/>
              </a:spcAft>
              <a:buClrTx/>
              <a:buFontTx/>
              <a:buNone/>
              <a:defRPr lang="fr-FR" sz="1400" i="0">
                <a:solidFill>
                  <a:schemeClr val="tx1"/>
                </a:solidFill>
                <a:latin typeface="+mn-lt"/>
              </a:defRPr>
            </a:lvl4pPr>
            <a:lvl5pPr marL="860425" indent="215900" algn="l" rtl="0" eaLnBrk="1" fontAlgn="base" hangingPunct="1">
              <a:spcBef>
                <a:spcPts val="600"/>
              </a:spcBef>
              <a:spcAft>
                <a:spcPct val="0"/>
              </a:spcAft>
              <a:buClr>
                <a:srgbClr val="E4A300"/>
              </a:buClr>
              <a:buFont typeface="Wingdings" pitchFamily="2" charset="2"/>
              <a:buChar char="Ø"/>
              <a:defRPr lang="fr-FR" sz="1400" b="1" i="1" dirty="0">
                <a:solidFill>
                  <a:srgbClr val="792E81"/>
                </a:solidFill>
                <a:latin typeface="Times New Roman" pitchFamily="18" charset="0"/>
                <a:cs typeface="Times New Roman" pitchFamily="18" charset="0"/>
              </a:defRPr>
            </a:lvl5pPr>
            <a:lvl6pPr marL="1317625" algn="l" rtl="0" eaLnBrk="1" fontAlgn="base" hangingPunct="1">
              <a:spcBef>
                <a:spcPct val="20000"/>
              </a:spcBef>
              <a:spcAft>
                <a:spcPct val="0"/>
              </a:spcAft>
              <a:defRPr sz="2000">
                <a:solidFill>
                  <a:schemeClr val="tx1"/>
                </a:solidFill>
                <a:latin typeface="Times New Roman" pitchFamily="18" charset="0"/>
              </a:defRPr>
            </a:lvl6pPr>
            <a:lvl7pPr marL="1774825" algn="l" rtl="0" eaLnBrk="1" fontAlgn="base" hangingPunct="1">
              <a:spcBef>
                <a:spcPct val="20000"/>
              </a:spcBef>
              <a:spcAft>
                <a:spcPct val="0"/>
              </a:spcAft>
              <a:defRPr sz="2000">
                <a:solidFill>
                  <a:schemeClr val="tx1"/>
                </a:solidFill>
                <a:latin typeface="Times New Roman" pitchFamily="18" charset="0"/>
              </a:defRPr>
            </a:lvl7pPr>
            <a:lvl8pPr marL="2232025" algn="l" rtl="0" eaLnBrk="1" fontAlgn="base" hangingPunct="1">
              <a:spcBef>
                <a:spcPct val="20000"/>
              </a:spcBef>
              <a:spcAft>
                <a:spcPct val="0"/>
              </a:spcAft>
              <a:defRPr sz="2000">
                <a:solidFill>
                  <a:schemeClr val="tx1"/>
                </a:solidFill>
                <a:latin typeface="Times New Roman" pitchFamily="18" charset="0"/>
              </a:defRPr>
            </a:lvl8pPr>
            <a:lvl9pPr marL="2689225" algn="l" rtl="0" eaLnBrk="1" fontAlgn="base" hangingPunct="1">
              <a:spcBef>
                <a:spcPct val="20000"/>
              </a:spcBef>
              <a:spcAft>
                <a:spcPct val="0"/>
              </a:spcAft>
              <a:defRPr sz="2000">
                <a:solidFill>
                  <a:schemeClr val="tx1"/>
                </a:solidFill>
                <a:latin typeface="Times New Roman" pitchFamily="18" charset="0"/>
              </a:defRPr>
            </a:lvl9pPr>
          </a:lstStyle>
          <a:p>
            <a:pPr marL="0" indent="0">
              <a:buNone/>
            </a:pPr>
            <a:r>
              <a:rPr lang="fr-FR" sz="1800" kern="0" dirty="0" smtClean="0"/>
              <a:t>Les principaux postes d’exportation et d’importation évoluent peu : </a:t>
            </a:r>
          </a:p>
          <a:p>
            <a:r>
              <a:rPr lang="fr-FR" sz="1800" kern="0" dirty="0" smtClean="0"/>
              <a:t>Exportation</a:t>
            </a:r>
            <a:r>
              <a:rPr lang="fr-FR" sz="1800" b="0" kern="0" dirty="0" smtClean="0"/>
              <a:t> : produits </a:t>
            </a:r>
            <a:r>
              <a:rPr lang="fr-FR" sz="1800" b="0" kern="0" dirty="0"/>
              <a:t>de la confection </a:t>
            </a:r>
            <a:r>
              <a:rPr lang="fr-FR" sz="1800" b="0" kern="0" dirty="0" smtClean="0"/>
              <a:t>textile/chaussures, produits agricoles…</a:t>
            </a:r>
          </a:p>
          <a:p>
            <a:r>
              <a:rPr lang="fr-FR" sz="1800" kern="0" dirty="0"/>
              <a:t>Importation</a:t>
            </a:r>
            <a:r>
              <a:rPr lang="fr-FR" sz="1800" b="0" kern="0" dirty="0"/>
              <a:t> : Intrants pour la confection </a:t>
            </a:r>
            <a:r>
              <a:rPr lang="fr-FR" sz="1800" b="0" kern="0" dirty="0" smtClean="0"/>
              <a:t>textile, produits pour la construction, véhicules…</a:t>
            </a:r>
            <a:endParaRPr lang="fr-FR" sz="1800" b="0" kern="0" dirty="0"/>
          </a:p>
          <a:p>
            <a:r>
              <a:rPr lang="fr-FR" sz="1800" kern="0" dirty="0"/>
              <a:t>L’émergence de nouvelles industries </a:t>
            </a:r>
            <a:r>
              <a:rPr lang="fr-FR" sz="1800" b="0" kern="0" dirty="0"/>
              <a:t>(agroalimentaire, équipements électroniques…) n’a diversifié qu’à la </a:t>
            </a:r>
            <a:r>
              <a:rPr lang="fr-FR" sz="1800" b="0" kern="0" dirty="0" smtClean="0"/>
              <a:t>marge les </a:t>
            </a:r>
            <a:r>
              <a:rPr lang="fr-FR" sz="1800" b="0" kern="0" dirty="0"/>
              <a:t>exportations </a:t>
            </a:r>
            <a:r>
              <a:rPr lang="fr-FR" sz="1800" b="0" kern="0" dirty="0" smtClean="0"/>
              <a:t>cambodgiennes. </a:t>
            </a:r>
          </a:p>
          <a:p>
            <a:pPr marL="0" indent="0">
              <a:buNone/>
            </a:pPr>
            <a:endParaRPr lang="fr-FR" sz="1800" b="0" kern="0" dirty="0" smtClean="0"/>
          </a:p>
          <a:p>
            <a:pPr marL="0" indent="0">
              <a:buNone/>
            </a:pPr>
            <a:r>
              <a:rPr lang="fr-FR" sz="1800" b="0" kern="0" dirty="0" smtClean="0"/>
              <a:t>L’asymétrie des échanges commerciaux persiste :</a:t>
            </a:r>
          </a:p>
          <a:p>
            <a:r>
              <a:rPr lang="fr-FR" sz="1800" kern="0" dirty="0" smtClean="0"/>
              <a:t>Clients</a:t>
            </a:r>
            <a:r>
              <a:rPr lang="fr-FR" sz="1800" b="0" kern="0" dirty="0" smtClean="0"/>
              <a:t> : Amérique du Nord, Union Européenne, Japon</a:t>
            </a:r>
          </a:p>
          <a:p>
            <a:r>
              <a:rPr lang="fr-FR" sz="1800" kern="0" dirty="0" smtClean="0"/>
              <a:t>Fournisseurs</a:t>
            </a:r>
            <a:r>
              <a:rPr lang="fr-FR" sz="1800" b="0" kern="0" dirty="0" smtClean="0"/>
              <a:t> : Chine, Vietnam, Thaïlande</a:t>
            </a:r>
          </a:p>
        </p:txBody>
      </p:sp>
      <p:sp>
        <p:nvSpPr>
          <p:cNvPr id="9" name="Espace réservé de la date 5"/>
          <p:cNvSpPr>
            <a:spLocks noGrp="1"/>
          </p:cNvSpPr>
          <p:nvPr>
            <p:ph type="dt" sz="half" idx="2"/>
          </p:nvPr>
        </p:nvSpPr>
        <p:spPr>
          <a:xfrm>
            <a:off x="7863167" y="6593555"/>
            <a:ext cx="1557336" cy="285728"/>
          </a:xfrm>
        </p:spPr>
        <p:txBody>
          <a:bodyPr/>
          <a:lstStyle/>
          <a:p>
            <a:r>
              <a:rPr lang="fr-FR" dirty="0" smtClean="0"/>
              <a:t>Octobre 2017</a:t>
            </a:r>
            <a:endParaRPr lang="fr-FR" dirty="0"/>
          </a:p>
        </p:txBody>
      </p:sp>
    </p:spTree>
    <p:extLst>
      <p:ext uri="{BB962C8B-B14F-4D97-AF65-F5344CB8AC3E}">
        <p14:creationId xmlns:p14="http://schemas.microsoft.com/office/powerpoint/2010/main" val="3920108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prévisions de croissance restent optimistes </a:t>
            </a:r>
            <a:endParaRPr lang="fr-FR" dirty="0"/>
          </a:p>
        </p:txBody>
      </p:sp>
      <p:sp>
        <p:nvSpPr>
          <p:cNvPr id="3" name="Espace réservé du contenu 2"/>
          <p:cNvSpPr>
            <a:spLocks noGrp="1"/>
          </p:cNvSpPr>
          <p:nvPr>
            <p:ph idx="1"/>
          </p:nvPr>
        </p:nvSpPr>
        <p:spPr>
          <a:xfrm>
            <a:off x="295260" y="1120988"/>
            <a:ext cx="8553480" cy="5143536"/>
          </a:xfrm>
        </p:spPr>
        <p:txBody>
          <a:bodyPr/>
          <a:lstStyle/>
          <a:p>
            <a:pPr algn="just"/>
            <a:r>
              <a:rPr lang="fr-FR" dirty="0" smtClean="0"/>
              <a:t>Portée notamment par les </a:t>
            </a:r>
            <a:r>
              <a:rPr lang="fr-FR" dirty="0"/>
              <a:t>dépenses </a:t>
            </a:r>
            <a:r>
              <a:rPr lang="fr-FR" dirty="0" smtClean="0"/>
              <a:t>publiques, </a:t>
            </a:r>
            <a:r>
              <a:rPr lang="fr-FR" b="0" dirty="0" smtClean="0"/>
              <a:t>la croissance devrait rester soutenue en 2017 (6,9 %) avant de ralentir progressivement (</a:t>
            </a:r>
            <a:r>
              <a:rPr lang="fr-FR" dirty="0" smtClean="0"/>
              <a:t>6,5 % en 2020). </a:t>
            </a:r>
          </a:p>
          <a:p>
            <a:pPr algn="just"/>
            <a:endParaRPr lang="fr-FR" dirty="0"/>
          </a:p>
          <a:p>
            <a:pPr algn="just"/>
            <a:r>
              <a:rPr lang="fr-FR" b="0" dirty="0" smtClean="0"/>
              <a:t>Après une forte hausse l’année dernière, </a:t>
            </a:r>
            <a:r>
              <a:rPr lang="fr-FR" dirty="0" smtClean="0"/>
              <a:t>le secteur de la construction,</a:t>
            </a:r>
            <a:r>
              <a:rPr lang="fr-FR" b="0" dirty="0" smtClean="0"/>
              <a:t> principal contributeur à la croissance en 2016, </a:t>
            </a:r>
            <a:r>
              <a:rPr lang="fr-FR" dirty="0" smtClean="0"/>
              <a:t>est moins dynamique début 2017. </a:t>
            </a:r>
          </a:p>
          <a:p>
            <a:pPr algn="just"/>
            <a:endParaRPr lang="fr-FR" dirty="0"/>
          </a:p>
          <a:p>
            <a:pPr algn="just"/>
            <a:r>
              <a:rPr lang="fr-FR" dirty="0" smtClean="0"/>
              <a:t>Une progression moins vive des exportations textiles devrait être compensée par une reprise de l’agriculture </a:t>
            </a:r>
            <a:r>
              <a:rPr lang="fr-FR" b="0" dirty="0" smtClean="0"/>
              <a:t>qui bénéficie d’un regain d’initiatives publiques et de meilleures conditions climatiques. </a:t>
            </a:r>
          </a:p>
          <a:p>
            <a:pPr algn="just"/>
            <a:endParaRPr lang="fr-FR" b="0" dirty="0"/>
          </a:p>
          <a:p>
            <a:pPr algn="just"/>
            <a:r>
              <a:rPr lang="fr-FR" dirty="0" smtClean="0"/>
              <a:t>Une accélération du tourisme est attendue en 2017 </a:t>
            </a:r>
            <a:r>
              <a:rPr lang="fr-FR" b="0" dirty="0" smtClean="0"/>
              <a:t>grâce au lancement de nouvelles lignes aériennes directes et à l’essor du tourisme chinois. </a:t>
            </a:r>
          </a:p>
        </p:txBody>
      </p:sp>
      <p:sp>
        <p:nvSpPr>
          <p:cNvPr id="4" name="Espace réservé du pied de page 3"/>
          <p:cNvSpPr>
            <a:spLocks noGrp="1"/>
          </p:cNvSpPr>
          <p:nvPr>
            <p:ph type="ftr" sz="quarter" idx="10"/>
          </p:nvPr>
        </p:nvSpPr>
        <p:spPr/>
        <p:txBody>
          <a:bodyPr/>
          <a:lstStyle/>
          <a:p>
            <a:r>
              <a:rPr lang="fr-FR" i="1" dirty="0">
                <a:solidFill>
                  <a:schemeClr val="accent6">
                    <a:lumMod val="50000"/>
                  </a:schemeClr>
                </a:solidFill>
              </a:rPr>
              <a:t>Conseil Economique / </a:t>
            </a:r>
            <a:r>
              <a:rPr lang="fr-FR" i="1" dirty="0" err="1">
                <a:solidFill>
                  <a:schemeClr val="accent6">
                    <a:lumMod val="50000"/>
                  </a:schemeClr>
                </a:solidFill>
              </a:rPr>
              <a:t>Siem</a:t>
            </a:r>
            <a:r>
              <a:rPr lang="fr-FR" i="1" dirty="0">
                <a:solidFill>
                  <a:schemeClr val="accent6">
                    <a:lumMod val="50000"/>
                  </a:schemeClr>
                </a:solidFill>
              </a:rPr>
              <a:t> </a:t>
            </a:r>
            <a:r>
              <a:rPr lang="fr-FR" i="1" dirty="0" err="1">
                <a:solidFill>
                  <a:schemeClr val="accent6">
                    <a:lumMod val="50000"/>
                  </a:schemeClr>
                </a:solidFill>
              </a:rPr>
              <a:t>Reap</a:t>
            </a:r>
            <a:endParaRPr lang="fr-FR" i="1" dirty="0">
              <a:solidFill>
                <a:schemeClr val="accent6">
                  <a:lumMod val="50000"/>
                </a:schemeClr>
              </a:solidFill>
            </a:endParaRPr>
          </a:p>
          <a:p>
            <a:pPr>
              <a:defRPr/>
            </a:pPr>
            <a:endParaRPr lang="fr-FR" dirty="0"/>
          </a:p>
        </p:txBody>
      </p:sp>
      <p:sp>
        <p:nvSpPr>
          <p:cNvPr id="5" name="Espace réservé du numéro de diapositive 4"/>
          <p:cNvSpPr>
            <a:spLocks noGrp="1"/>
          </p:cNvSpPr>
          <p:nvPr>
            <p:ph type="sldNum" sz="quarter" idx="11"/>
          </p:nvPr>
        </p:nvSpPr>
        <p:spPr/>
        <p:txBody>
          <a:bodyPr/>
          <a:lstStyle/>
          <a:p>
            <a:pPr>
              <a:defRPr/>
            </a:pPr>
            <a:fld id="{D4EE3919-AC34-40F6-9F3A-918B5F1AEF53}" type="slidenum">
              <a:rPr lang="fr-FR" smtClean="0"/>
              <a:pPr>
                <a:defRPr/>
              </a:pPr>
              <a:t>4</a:t>
            </a:fld>
            <a:endParaRPr lang="fr-FR"/>
          </a:p>
        </p:txBody>
      </p:sp>
      <p:sp>
        <p:nvSpPr>
          <p:cNvPr id="7" name="Espace réservé de la date 5"/>
          <p:cNvSpPr>
            <a:spLocks noGrp="1"/>
          </p:cNvSpPr>
          <p:nvPr>
            <p:ph type="dt" sz="half" idx="2"/>
          </p:nvPr>
        </p:nvSpPr>
        <p:spPr>
          <a:xfrm>
            <a:off x="7863167" y="6593555"/>
            <a:ext cx="1557336" cy="285728"/>
          </a:xfrm>
        </p:spPr>
        <p:txBody>
          <a:bodyPr/>
          <a:lstStyle/>
          <a:p>
            <a:r>
              <a:rPr lang="fr-FR" dirty="0" smtClean="0"/>
              <a:t>Octobre 2017</a:t>
            </a:r>
            <a:endParaRPr lang="fr-FR" dirty="0"/>
          </a:p>
        </p:txBody>
      </p:sp>
    </p:spTree>
    <p:extLst>
      <p:ext uri="{BB962C8B-B14F-4D97-AF65-F5344CB8AC3E}">
        <p14:creationId xmlns:p14="http://schemas.microsoft.com/office/powerpoint/2010/main" val="88649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effectLst/>
              </a:rPr>
              <a:t>Nouvelle et forte progression des échanges </a:t>
            </a:r>
            <a:r>
              <a:rPr lang="fr-FR" dirty="0" smtClean="0">
                <a:effectLst/>
              </a:rPr>
              <a:t>bilatéraux</a:t>
            </a:r>
            <a:endParaRPr lang="fr-FR" dirty="0"/>
          </a:p>
        </p:txBody>
      </p:sp>
      <p:sp>
        <p:nvSpPr>
          <p:cNvPr id="3" name="Espace réservé du contenu 2"/>
          <p:cNvSpPr>
            <a:spLocks noGrp="1"/>
          </p:cNvSpPr>
          <p:nvPr>
            <p:ph idx="1"/>
          </p:nvPr>
        </p:nvSpPr>
        <p:spPr/>
        <p:txBody>
          <a:bodyPr/>
          <a:lstStyle/>
          <a:p>
            <a:pPr marL="0" indent="0" algn="just">
              <a:buNone/>
            </a:pPr>
            <a:r>
              <a:rPr lang="fr-FR" b="0" dirty="0"/>
              <a:t>Portés par le programme </a:t>
            </a:r>
            <a:r>
              <a:rPr lang="fr-FR" dirty="0"/>
              <a:t>TSA et la croissance du Cambodge</a:t>
            </a:r>
            <a:r>
              <a:rPr lang="fr-FR" b="0" dirty="0"/>
              <a:t>, </a:t>
            </a:r>
            <a:r>
              <a:rPr lang="fr-FR" b="0" dirty="0" smtClean="0"/>
              <a:t>nos échanges </a:t>
            </a:r>
            <a:r>
              <a:rPr lang="fr-FR" b="0" dirty="0"/>
              <a:t>commerciaux progressent de </a:t>
            </a:r>
            <a:r>
              <a:rPr lang="fr-FR" b="0" dirty="0" smtClean="0"/>
              <a:t>36 </a:t>
            </a:r>
            <a:r>
              <a:rPr lang="fr-FR" b="0" dirty="0"/>
              <a:t>% par rapport à </a:t>
            </a:r>
            <a:r>
              <a:rPr lang="fr-FR" b="0" dirty="0" smtClean="0"/>
              <a:t>2015</a:t>
            </a:r>
            <a:r>
              <a:rPr lang="fr-FR" b="0" dirty="0"/>
              <a:t>.</a:t>
            </a:r>
          </a:p>
          <a:p>
            <a:endParaRPr lang="fr-FR" dirty="0"/>
          </a:p>
        </p:txBody>
      </p:sp>
      <p:sp>
        <p:nvSpPr>
          <p:cNvPr id="5" name="Espace réservé du numéro de diapositive 4"/>
          <p:cNvSpPr>
            <a:spLocks noGrp="1"/>
          </p:cNvSpPr>
          <p:nvPr>
            <p:ph type="sldNum" sz="quarter" idx="11"/>
          </p:nvPr>
        </p:nvSpPr>
        <p:spPr/>
        <p:txBody>
          <a:bodyPr/>
          <a:lstStyle/>
          <a:p>
            <a:pPr>
              <a:defRPr/>
            </a:pPr>
            <a:fld id="{D4EE3919-AC34-40F6-9F3A-918B5F1AEF53}" type="slidenum">
              <a:rPr lang="fr-FR" smtClean="0"/>
              <a:pPr>
                <a:defRPr/>
              </a:pPr>
              <a:t>5</a:t>
            </a:fld>
            <a:endParaRPr lang="fr-FR"/>
          </a:p>
        </p:txBody>
      </p:sp>
      <p:graphicFrame>
        <p:nvGraphicFramePr>
          <p:cNvPr id="7" name="Graphique 6"/>
          <p:cNvGraphicFramePr/>
          <p:nvPr>
            <p:extLst>
              <p:ext uri="{D42A27DB-BD31-4B8C-83A1-F6EECF244321}">
                <p14:modId xmlns:p14="http://schemas.microsoft.com/office/powerpoint/2010/main" val="3110048589"/>
              </p:ext>
            </p:extLst>
          </p:nvPr>
        </p:nvGraphicFramePr>
        <p:xfrm>
          <a:off x="1691680" y="2106076"/>
          <a:ext cx="6096000" cy="3025834"/>
        </p:xfrm>
        <a:graphic>
          <a:graphicData uri="http://schemas.openxmlformats.org/drawingml/2006/chart">
            <c:chart xmlns:c="http://schemas.openxmlformats.org/drawingml/2006/chart" xmlns:r="http://schemas.openxmlformats.org/officeDocument/2006/relationships" r:id="rId2"/>
          </a:graphicData>
        </a:graphic>
      </p:graphicFrame>
      <p:sp>
        <p:nvSpPr>
          <p:cNvPr id="8" name="Espace réservé du contenu 2"/>
          <p:cNvSpPr txBox="1">
            <a:spLocks/>
          </p:cNvSpPr>
          <p:nvPr/>
        </p:nvSpPr>
        <p:spPr bwMode="auto">
          <a:xfrm>
            <a:off x="179706" y="5301275"/>
            <a:ext cx="8774456" cy="9157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24000" indent="-324000" algn="l" rtl="0" eaLnBrk="1" fontAlgn="base" hangingPunct="1">
              <a:spcBef>
                <a:spcPts val="600"/>
              </a:spcBef>
              <a:spcAft>
                <a:spcPct val="0"/>
              </a:spcAft>
              <a:buClr>
                <a:srgbClr val="E4A300"/>
              </a:buClr>
              <a:buFont typeface="Wingdings 3" pitchFamily="18" charset="2"/>
              <a:buChar char=""/>
              <a:defRPr lang="fr-FR" sz="2000" b="1">
                <a:solidFill>
                  <a:srgbClr val="023787"/>
                </a:solidFill>
                <a:effectLst/>
                <a:latin typeface="+mn-lt"/>
                <a:ea typeface="+mn-ea"/>
                <a:cs typeface="+mn-cs"/>
              </a:defRPr>
            </a:lvl1pPr>
            <a:lvl2pPr marL="648000" indent="-324000" algn="l" rtl="0" eaLnBrk="1" fontAlgn="base" hangingPunct="1">
              <a:spcBef>
                <a:spcPts val="600"/>
              </a:spcBef>
              <a:spcAft>
                <a:spcPct val="0"/>
              </a:spcAft>
              <a:buClr>
                <a:srgbClr val="002060"/>
              </a:buClr>
              <a:buFont typeface="Wingdings" pitchFamily="2" charset="2"/>
              <a:buChar char=""/>
              <a:defRPr lang="fr-FR" sz="1800" b="1" i="1" baseline="0">
                <a:solidFill>
                  <a:srgbClr val="1F5BA5"/>
                </a:solidFill>
                <a:effectLst/>
                <a:latin typeface="Arial" panose="020B0604020202020204" pitchFamily="34" charset="0"/>
              </a:defRPr>
            </a:lvl2pPr>
            <a:lvl3pPr marL="648000" indent="0" algn="l" rtl="0" eaLnBrk="1" fontAlgn="base" hangingPunct="1">
              <a:spcBef>
                <a:spcPts val="600"/>
              </a:spcBef>
              <a:spcAft>
                <a:spcPct val="0"/>
              </a:spcAft>
              <a:buFontTx/>
              <a:buNone/>
              <a:defRPr lang="fr-FR" sz="1600" b="1" i="0" u="none" baseline="0">
                <a:solidFill>
                  <a:srgbClr val="1F5BA5"/>
                </a:solidFill>
                <a:effectLst/>
                <a:latin typeface="Arial" panose="020B0604020202020204" pitchFamily="34" charset="0"/>
              </a:defRPr>
            </a:lvl3pPr>
            <a:lvl4pPr marL="628650" indent="266700" algn="l" rtl="0" eaLnBrk="1" fontAlgn="base" hangingPunct="1">
              <a:spcBef>
                <a:spcPts val="600"/>
              </a:spcBef>
              <a:spcAft>
                <a:spcPct val="0"/>
              </a:spcAft>
              <a:buClrTx/>
              <a:buFontTx/>
              <a:buNone/>
              <a:defRPr lang="fr-FR" sz="1400" i="0">
                <a:solidFill>
                  <a:schemeClr val="tx1"/>
                </a:solidFill>
                <a:latin typeface="+mn-lt"/>
              </a:defRPr>
            </a:lvl4pPr>
            <a:lvl5pPr marL="860425" indent="215900" algn="l" rtl="0" eaLnBrk="1" fontAlgn="base" hangingPunct="1">
              <a:spcBef>
                <a:spcPts val="600"/>
              </a:spcBef>
              <a:spcAft>
                <a:spcPct val="0"/>
              </a:spcAft>
              <a:buClr>
                <a:srgbClr val="E4A300"/>
              </a:buClr>
              <a:buFont typeface="Wingdings" pitchFamily="2" charset="2"/>
              <a:buChar char="Ø"/>
              <a:defRPr lang="fr-FR" sz="1400" b="1" i="1" dirty="0">
                <a:solidFill>
                  <a:srgbClr val="792E81"/>
                </a:solidFill>
                <a:latin typeface="Times New Roman" pitchFamily="18" charset="0"/>
                <a:cs typeface="Times New Roman" pitchFamily="18" charset="0"/>
              </a:defRPr>
            </a:lvl5pPr>
            <a:lvl6pPr marL="1317625" algn="l" rtl="0" eaLnBrk="1" fontAlgn="base" hangingPunct="1">
              <a:spcBef>
                <a:spcPct val="20000"/>
              </a:spcBef>
              <a:spcAft>
                <a:spcPct val="0"/>
              </a:spcAft>
              <a:defRPr sz="2000">
                <a:solidFill>
                  <a:schemeClr val="tx1"/>
                </a:solidFill>
                <a:latin typeface="Times New Roman" pitchFamily="18" charset="0"/>
              </a:defRPr>
            </a:lvl6pPr>
            <a:lvl7pPr marL="1774825" algn="l" rtl="0" eaLnBrk="1" fontAlgn="base" hangingPunct="1">
              <a:spcBef>
                <a:spcPct val="20000"/>
              </a:spcBef>
              <a:spcAft>
                <a:spcPct val="0"/>
              </a:spcAft>
              <a:defRPr sz="2000">
                <a:solidFill>
                  <a:schemeClr val="tx1"/>
                </a:solidFill>
                <a:latin typeface="Times New Roman" pitchFamily="18" charset="0"/>
              </a:defRPr>
            </a:lvl7pPr>
            <a:lvl8pPr marL="2232025" algn="l" rtl="0" eaLnBrk="1" fontAlgn="base" hangingPunct="1">
              <a:spcBef>
                <a:spcPct val="20000"/>
              </a:spcBef>
              <a:spcAft>
                <a:spcPct val="0"/>
              </a:spcAft>
              <a:defRPr sz="2000">
                <a:solidFill>
                  <a:schemeClr val="tx1"/>
                </a:solidFill>
                <a:latin typeface="Times New Roman" pitchFamily="18" charset="0"/>
              </a:defRPr>
            </a:lvl8pPr>
            <a:lvl9pPr marL="2689225" algn="l" rtl="0" eaLnBrk="1" fontAlgn="base" hangingPunct="1">
              <a:spcBef>
                <a:spcPct val="20000"/>
              </a:spcBef>
              <a:spcAft>
                <a:spcPct val="0"/>
              </a:spcAft>
              <a:defRPr sz="2000">
                <a:solidFill>
                  <a:schemeClr val="tx1"/>
                </a:solidFill>
                <a:latin typeface="Times New Roman" pitchFamily="18" charset="0"/>
              </a:defRPr>
            </a:lvl9pPr>
          </a:lstStyle>
          <a:p>
            <a:pPr marL="0" indent="0">
              <a:buNone/>
            </a:pPr>
            <a:r>
              <a:rPr lang="fr-FR" b="0" dirty="0"/>
              <a:t>Historiquement faibles (de 1 à 2 M EUR depuis dix ans), </a:t>
            </a:r>
            <a:r>
              <a:rPr lang="fr-FR" dirty="0"/>
              <a:t>nos ventes de matériels de transports réalisent une bonne performance en 2016 à 50,0 </a:t>
            </a:r>
            <a:r>
              <a:rPr lang="fr-FR" dirty="0" smtClean="0"/>
              <a:t>M EUR.</a:t>
            </a:r>
            <a:endParaRPr lang="fr-FR" dirty="0"/>
          </a:p>
        </p:txBody>
      </p:sp>
      <p:sp>
        <p:nvSpPr>
          <p:cNvPr id="9" name="ZoneTexte 8"/>
          <p:cNvSpPr txBox="1"/>
          <p:nvPr/>
        </p:nvSpPr>
        <p:spPr>
          <a:xfrm>
            <a:off x="6636028" y="2996952"/>
            <a:ext cx="1752396" cy="954107"/>
          </a:xfrm>
          <a:prstGeom prst="rect">
            <a:avLst/>
          </a:prstGeom>
          <a:noFill/>
          <a:ln>
            <a:solidFill>
              <a:srgbClr val="023787"/>
            </a:solidFill>
          </a:ln>
        </p:spPr>
        <p:txBody>
          <a:bodyPr wrap="square" rtlCol="0">
            <a:spAutoFit/>
          </a:bodyPr>
          <a:lstStyle/>
          <a:p>
            <a:r>
              <a:rPr lang="fr-FR" sz="1400" dirty="0" smtClean="0">
                <a:solidFill>
                  <a:srgbClr val="023787"/>
                </a:solidFill>
              </a:rPr>
              <a:t>Transport,</a:t>
            </a:r>
          </a:p>
          <a:p>
            <a:r>
              <a:rPr lang="fr-FR" sz="1400" dirty="0" smtClean="0">
                <a:solidFill>
                  <a:srgbClr val="023787"/>
                </a:solidFill>
              </a:rPr>
              <a:t>Agroalimentaire,</a:t>
            </a:r>
          </a:p>
          <a:p>
            <a:r>
              <a:rPr lang="fr-FR" sz="1400" dirty="0" smtClean="0">
                <a:solidFill>
                  <a:srgbClr val="023787"/>
                </a:solidFill>
              </a:rPr>
              <a:t>Pharma,</a:t>
            </a:r>
          </a:p>
          <a:p>
            <a:r>
              <a:rPr lang="fr-FR" sz="1400" dirty="0" smtClean="0">
                <a:solidFill>
                  <a:srgbClr val="023787"/>
                </a:solidFill>
              </a:rPr>
              <a:t>Equipements…</a:t>
            </a:r>
          </a:p>
        </p:txBody>
      </p:sp>
      <p:cxnSp>
        <p:nvCxnSpPr>
          <p:cNvPr id="11" name="Connecteur droit avec flèche 10"/>
          <p:cNvCxnSpPr>
            <a:stCxn id="9" idx="1"/>
          </p:cNvCxnSpPr>
          <p:nvPr/>
        </p:nvCxnSpPr>
        <p:spPr bwMode="auto">
          <a:xfrm flipH="1">
            <a:off x="5826894" y="3474006"/>
            <a:ext cx="809134" cy="531058"/>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12" name="ZoneTexte 11"/>
          <p:cNvSpPr txBox="1"/>
          <p:nvPr/>
        </p:nvSpPr>
        <p:spPr>
          <a:xfrm>
            <a:off x="2360104" y="2996952"/>
            <a:ext cx="915751" cy="523220"/>
          </a:xfrm>
          <a:prstGeom prst="rect">
            <a:avLst/>
          </a:prstGeom>
          <a:noFill/>
          <a:ln>
            <a:solidFill>
              <a:srgbClr val="023787"/>
            </a:solidFill>
          </a:ln>
        </p:spPr>
        <p:txBody>
          <a:bodyPr wrap="square" rtlCol="0">
            <a:spAutoFit/>
          </a:bodyPr>
          <a:lstStyle/>
          <a:p>
            <a:r>
              <a:rPr lang="fr-FR" sz="1400" dirty="0" smtClean="0">
                <a:solidFill>
                  <a:srgbClr val="023787"/>
                </a:solidFill>
              </a:rPr>
              <a:t>Textile,</a:t>
            </a:r>
          </a:p>
          <a:p>
            <a:r>
              <a:rPr lang="fr-FR" sz="1400" dirty="0" smtClean="0">
                <a:solidFill>
                  <a:srgbClr val="023787"/>
                </a:solidFill>
              </a:rPr>
              <a:t>Riz…</a:t>
            </a:r>
          </a:p>
        </p:txBody>
      </p:sp>
      <p:cxnSp>
        <p:nvCxnSpPr>
          <p:cNvPr id="14" name="Connecteur droit avec flèche 13"/>
          <p:cNvCxnSpPr/>
          <p:nvPr/>
        </p:nvCxnSpPr>
        <p:spPr bwMode="auto">
          <a:xfrm>
            <a:off x="2699792" y="3520172"/>
            <a:ext cx="740433" cy="340876"/>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19" name="Espace réservé du pied de page 3"/>
          <p:cNvSpPr>
            <a:spLocks noGrp="1"/>
          </p:cNvSpPr>
          <p:nvPr>
            <p:ph type="ftr" sz="quarter" idx="10"/>
          </p:nvPr>
        </p:nvSpPr>
        <p:spPr>
          <a:xfrm>
            <a:off x="500063" y="6572250"/>
            <a:ext cx="5800177" cy="285750"/>
          </a:xfrm>
        </p:spPr>
        <p:txBody>
          <a:bodyPr/>
          <a:lstStyle/>
          <a:p>
            <a:r>
              <a:rPr lang="fr-FR" i="1" dirty="0">
                <a:solidFill>
                  <a:schemeClr val="accent6">
                    <a:lumMod val="50000"/>
                  </a:schemeClr>
                </a:solidFill>
              </a:rPr>
              <a:t>Conseil Economique / </a:t>
            </a:r>
            <a:r>
              <a:rPr lang="fr-FR" i="1" dirty="0" err="1">
                <a:solidFill>
                  <a:schemeClr val="accent6">
                    <a:lumMod val="50000"/>
                  </a:schemeClr>
                </a:solidFill>
              </a:rPr>
              <a:t>Siem</a:t>
            </a:r>
            <a:r>
              <a:rPr lang="fr-FR" i="1" dirty="0">
                <a:solidFill>
                  <a:schemeClr val="accent6">
                    <a:lumMod val="50000"/>
                  </a:schemeClr>
                </a:solidFill>
              </a:rPr>
              <a:t> </a:t>
            </a:r>
            <a:r>
              <a:rPr lang="fr-FR" i="1" dirty="0" err="1">
                <a:solidFill>
                  <a:schemeClr val="accent6">
                    <a:lumMod val="50000"/>
                  </a:schemeClr>
                </a:solidFill>
              </a:rPr>
              <a:t>Reap</a:t>
            </a:r>
            <a:endParaRPr lang="fr-FR" i="1" dirty="0">
              <a:solidFill>
                <a:schemeClr val="accent6">
                  <a:lumMod val="50000"/>
                </a:schemeClr>
              </a:solidFill>
            </a:endParaRPr>
          </a:p>
          <a:p>
            <a:pPr>
              <a:defRPr/>
            </a:pPr>
            <a:endParaRPr lang="fr-FR" dirty="0"/>
          </a:p>
        </p:txBody>
      </p:sp>
      <p:sp>
        <p:nvSpPr>
          <p:cNvPr id="13" name="Espace réservé de la date 5"/>
          <p:cNvSpPr>
            <a:spLocks noGrp="1"/>
          </p:cNvSpPr>
          <p:nvPr>
            <p:ph type="dt" sz="half" idx="2"/>
          </p:nvPr>
        </p:nvSpPr>
        <p:spPr>
          <a:xfrm>
            <a:off x="7863167" y="6593555"/>
            <a:ext cx="1557336" cy="285728"/>
          </a:xfrm>
        </p:spPr>
        <p:txBody>
          <a:bodyPr/>
          <a:lstStyle/>
          <a:p>
            <a:r>
              <a:rPr lang="fr-FR" dirty="0" smtClean="0"/>
              <a:t>Octobre 2017</a:t>
            </a:r>
            <a:endParaRPr lang="fr-FR" dirty="0"/>
          </a:p>
        </p:txBody>
      </p:sp>
    </p:spTree>
    <p:extLst>
      <p:ext uri="{BB962C8B-B14F-4D97-AF65-F5344CB8AC3E}">
        <p14:creationId xmlns:p14="http://schemas.microsoft.com/office/powerpoint/2010/main" val="622233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effectLst/>
              </a:rPr>
              <a:t>Les investissements français au Cambodge progressent</a:t>
            </a:r>
            <a:endParaRPr lang="fr-FR" dirty="0"/>
          </a:p>
        </p:txBody>
      </p:sp>
      <p:sp>
        <p:nvSpPr>
          <p:cNvPr id="3" name="Espace réservé du contenu 2"/>
          <p:cNvSpPr>
            <a:spLocks noGrp="1"/>
          </p:cNvSpPr>
          <p:nvPr>
            <p:ph idx="1"/>
          </p:nvPr>
        </p:nvSpPr>
        <p:spPr>
          <a:xfrm>
            <a:off x="395536" y="1268760"/>
            <a:ext cx="8669228" cy="5143536"/>
          </a:xfrm>
        </p:spPr>
        <p:txBody>
          <a:bodyPr/>
          <a:lstStyle/>
          <a:p>
            <a:pPr marL="0" indent="0" algn="just">
              <a:buNone/>
            </a:pPr>
            <a:r>
              <a:rPr lang="fr-FR" sz="1800" b="0" dirty="0" smtClean="0"/>
              <a:t>La Banque de France recensait </a:t>
            </a:r>
            <a:r>
              <a:rPr lang="fr-FR" dirty="0" smtClean="0"/>
              <a:t>340 M EUR</a:t>
            </a:r>
            <a:r>
              <a:rPr lang="fr-FR" sz="1800" b="0" dirty="0" smtClean="0"/>
              <a:t> d’IDE français au Cambodge fin 2016 (159 M EUR fin 2013)</a:t>
            </a:r>
            <a:r>
              <a:rPr lang="fr-FR" sz="1800" dirty="0" smtClean="0"/>
              <a:t> portant la part des IDE français dans le stock total d’IDE au Cambodge à plus de </a:t>
            </a:r>
            <a:r>
              <a:rPr lang="fr-FR" sz="1800" dirty="0"/>
              <a:t>2 %</a:t>
            </a:r>
            <a:r>
              <a:rPr lang="fr-FR" sz="1800" b="0" dirty="0" smtClean="0"/>
              <a:t>. Ils proviennent :</a:t>
            </a:r>
          </a:p>
          <a:p>
            <a:pPr marL="0" indent="0" algn="just">
              <a:buNone/>
            </a:pPr>
            <a:endParaRPr lang="fr-FR" sz="1800" b="0" dirty="0" smtClean="0"/>
          </a:p>
          <a:p>
            <a:pPr algn="just"/>
            <a:r>
              <a:rPr lang="fr-FR" sz="1800" b="0" dirty="0" smtClean="0"/>
              <a:t>d’un petit nombre de groupes du </a:t>
            </a:r>
            <a:r>
              <a:rPr lang="fr-FR" sz="1800" b="0" dirty="0"/>
              <a:t>CAC </a:t>
            </a:r>
            <a:r>
              <a:rPr lang="fr-FR" sz="1800" b="0" dirty="0" smtClean="0"/>
              <a:t>40,</a:t>
            </a:r>
            <a:endParaRPr lang="fr-FR" sz="1800" b="0" dirty="0"/>
          </a:p>
          <a:p>
            <a:pPr marL="324000" lvl="1" algn="just">
              <a:buClr>
                <a:srgbClr val="E4A300"/>
              </a:buClr>
              <a:buFont typeface="Wingdings 3" pitchFamily="18" charset="2"/>
              <a:buChar char=""/>
            </a:pPr>
            <a:r>
              <a:rPr lang="fr-FR" b="0" i="0" dirty="0" smtClean="0">
                <a:solidFill>
                  <a:srgbClr val="023787"/>
                </a:solidFill>
                <a:latin typeface="+mn-lt"/>
                <a:ea typeface="+mn-ea"/>
                <a:cs typeface="+mn-cs"/>
              </a:rPr>
              <a:t>d’autres </a:t>
            </a:r>
            <a:r>
              <a:rPr lang="fr-FR" b="0" i="0" dirty="0">
                <a:solidFill>
                  <a:srgbClr val="023787"/>
                </a:solidFill>
                <a:latin typeface="+mn-lt"/>
                <a:ea typeface="+mn-ea"/>
                <a:cs typeface="+mn-cs"/>
              </a:rPr>
              <a:t>grands groupes </a:t>
            </a:r>
            <a:r>
              <a:rPr lang="fr-FR" b="0" i="0" dirty="0" smtClean="0">
                <a:solidFill>
                  <a:srgbClr val="023787"/>
                </a:solidFill>
                <a:latin typeface="+mn-lt"/>
                <a:ea typeface="+mn-ea"/>
                <a:cs typeface="+mn-cs"/>
              </a:rPr>
              <a:t>français,</a:t>
            </a:r>
          </a:p>
          <a:p>
            <a:pPr marL="324000" lvl="1" algn="just">
              <a:buClr>
                <a:srgbClr val="E4A300"/>
              </a:buClr>
              <a:buFont typeface="Wingdings 3" pitchFamily="18" charset="2"/>
              <a:buChar char=""/>
            </a:pPr>
            <a:r>
              <a:rPr lang="fr-FR" b="0" i="0" dirty="0" smtClean="0">
                <a:solidFill>
                  <a:srgbClr val="023787"/>
                </a:solidFill>
                <a:latin typeface="+mn-lt"/>
                <a:ea typeface="+mn-ea"/>
                <a:cs typeface="+mn-cs"/>
              </a:rPr>
              <a:t>d’entrepreneurs français </a:t>
            </a:r>
            <a:r>
              <a:rPr lang="fr-FR" b="0" i="0" dirty="0">
                <a:solidFill>
                  <a:srgbClr val="023787"/>
                </a:solidFill>
                <a:latin typeface="+mn-lt"/>
                <a:ea typeface="+mn-ea"/>
                <a:cs typeface="+mn-cs"/>
              </a:rPr>
              <a:t>engagés dans le tourisme </a:t>
            </a:r>
            <a:r>
              <a:rPr lang="fr-FR" b="0" i="0" dirty="0" smtClean="0">
                <a:solidFill>
                  <a:srgbClr val="023787"/>
                </a:solidFill>
                <a:latin typeface="+mn-lt"/>
                <a:ea typeface="+mn-ea"/>
                <a:cs typeface="+mn-cs"/>
              </a:rPr>
              <a:t>et </a:t>
            </a:r>
            <a:r>
              <a:rPr lang="fr-FR" b="0" i="0" dirty="0">
                <a:solidFill>
                  <a:srgbClr val="023787"/>
                </a:solidFill>
                <a:latin typeface="+mn-lt"/>
                <a:ea typeface="+mn-ea"/>
                <a:cs typeface="+mn-cs"/>
              </a:rPr>
              <a:t>la </a:t>
            </a:r>
            <a:r>
              <a:rPr lang="fr-FR" b="0" i="0" dirty="0" smtClean="0">
                <a:solidFill>
                  <a:srgbClr val="023787"/>
                </a:solidFill>
                <a:latin typeface="+mn-lt"/>
                <a:ea typeface="+mn-ea"/>
                <a:cs typeface="+mn-cs"/>
              </a:rPr>
              <a:t>construction.</a:t>
            </a:r>
          </a:p>
          <a:p>
            <a:pPr marL="0" lvl="1" indent="0" algn="just">
              <a:buClr>
                <a:srgbClr val="E4A300"/>
              </a:buClr>
              <a:buNone/>
            </a:pPr>
            <a:endParaRPr lang="fr-FR" b="0" i="0" dirty="0">
              <a:solidFill>
                <a:srgbClr val="023787"/>
              </a:solidFill>
              <a:latin typeface="+mn-lt"/>
              <a:ea typeface="+mn-ea"/>
              <a:cs typeface="+mn-cs"/>
            </a:endParaRPr>
          </a:p>
          <a:p>
            <a:pPr marL="0" indent="0" algn="just">
              <a:buNone/>
            </a:pPr>
            <a:r>
              <a:rPr lang="fr-FR" sz="1800" b="0" dirty="0" smtClean="0"/>
              <a:t>Premier pays européen investisseur au Cambodge, la </a:t>
            </a:r>
            <a:r>
              <a:rPr lang="fr-FR" sz="1800" b="0" dirty="0"/>
              <a:t>France est </a:t>
            </a:r>
            <a:r>
              <a:rPr lang="fr-FR" sz="1800" b="0" dirty="0" smtClean="0"/>
              <a:t>également le premier pays </a:t>
            </a:r>
            <a:r>
              <a:rPr lang="fr-FR" sz="1800" b="0" dirty="0"/>
              <a:t>de </a:t>
            </a:r>
            <a:r>
              <a:rPr lang="fr-FR" sz="1800" b="0" dirty="0" smtClean="0"/>
              <a:t>l’Union Européenne </a:t>
            </a:r>
            <a:r>
              <a:rPr lang="fr-FR" sz="1800" b="0" dirty="0"/>
              <a:t>pour le nombre d’entreprises locales crées par ses ressortissants (probablement plus de 400 entreprises</a:t>
            </a:r>
            <a:r>
              <a:rPr lang="fr-FR" sz="1800" b="0" dirty="0" smtClean="0"/>
              <a:t>).</a:t>
            </a:r>
          </a:p>
          <a:p>
            <a:pPr marL="0" indent="0" algn="just">
              <a:buNone/>
            </a:pPr>
            <a:endParaRPr lang="fr-FR" sz="1800" b="0" dirty="0" smtClean="0"/>
          </a:p>
          <a:p>
            <a:pPr marL="0" indent="0" algn="just">
              <a:buNone/>
            </a:pPr>
            <a:r>
              <a:rPr lang="fr-FR" sz="1800" b="0" dirty="0" smtClean="0"/>
              <a:t>La présence française se renforce et se diversifie, c’est notamment le cas dans le secteur des services (communication) et, plus spécifiquement, des services financiers. L’implantation de BRED et les ambitions de PREVOIR en attestent.</a:t>
            </a:r>
            <a:endParaRPr lang="fr-FR" sz="1800" b="0" dirty="0"/>
          </a:p>
        </p:txBody>
      </p:sp>
      <p:sp>
        <p:nvSpPr>
          <p:cNvPr id="5" name="Espace réservé du numéro de diapositive 4"/>
          <p:cNvSpPr>
            <a:spLocks noGrp="1"/>
          </p:cNvSpPr>
          <p:nvPr>
            <p:ph type="sldNum" sz="quarter" idx="11"/>
          </p:nvPr>
        </p:nvSpPr>
        <p:spPr/>
        <p:txBody>
          <a:bodyPr/>
          <a:lstStyle/>
          <a:p>
            <a:pPr>
              <a:defRPr/>
            </a:pPr>
            <a:fld id="{D4EE3919-AC34-40F6-9F3A-918B5F1AEF53}" type="slidenum">
              <a:rPr lang="fr-FR" smtClean="0"/>
              <a:pPr>
                <a:defRPr/>
              </a:pPr>
              <a:t>6</a:t>
            </a:fld>
            <a:endParaRPr lang="fr-FR"/>
          </a:p>
        </p:txBody>
      </p:sp>
      <p:sp>
        <p:nvSpPr>
          <p:cNvPr id="9" name="Espace réservé du pied de page 3"/>
          <p:cNvSpPr>
            <a:spLocks noGrp="1"/>
          </p:cNvSpPr>
          <p:nvPr>
            <p:ph type="ftr" sz="quarter" idx="10"/>
          </p:nvPr>
        </p:nvSpPr>
        <p:spPr>
          <a:xfrm>
            <a:off x="500063" y="6572250"/>
            <a:ext cx="5800177" cy="285750"/>
          </a:xfrm>
        </p:spPr>
        <p:txBody>
          <a:bodyPr/>
          <a:lstStyle/>
          <a:p>
            <a:r>
              <a:rPr lang="fr-FR" i="1" dirty="0">
                <a:solidFill>
                  <a:schemeClr val="accent6">
                    <a:lumMod val="50000"/>
                  </a:schemeClr>
                </a:solidFill>
              </a:rPr>
              <a:t>Conseil Economique / </a:t>
            </a:r>
            <a:r>
              <a:rPr lang="fr-FR" i="1" dirty="0" err="1">
                <a:solidFill>
                  <a:schemeClr val="accent6">
                    <a:lumMod val="50000"/>
                  </a:schemeClr>
                </a:solidFill>
              </a:rPr>
              <a:t>Siem</a:t>
            </a:r>
            <a:r>
              <a:rPr lang="fr-FR" i="1" dirty="0">
                <a:solidFill>
                  <a:schemeClr val="accent6">
                    <a:lumMod val="50000"/>
                  </a:schemeClr>
                </a:solidFill>
              </a:rPr>
              <a:t> </a:t>
            </a:r>
            <a:r>
              <a:rPr lang="fr-FR" i="1" dirty="0" err="1">
                <a:solidFill>
                  <a:schemeClr val="accent6">
                    <a:lumMod val="50000"/>
                  </a:schemeClr>
                </a:solidFill>
              </a:rPr>
              <a:t>Reap</a:t>
            </a:r>
            <a:endParaRPr lang="fr-FR" i="1" dirty="0">
              <a:solidFill>
                <a:schemeClr val="accent6">
                  <a:lumMod val="50000"/>
                </a:schemeClr>
              </a:solidFill>
            </a:endParaRPr>
          </a:p>
          <a:p>
            <a:pPr>
              <a:defRPr/>
            </a:pPr>
            <a:endParaRPr lang="fr-FR" dirty="0"/>
          </a:p>
        </p:txBody>
      </p:sp>
      <p:sp>
        <p:nvSpPr>
          <p:cNvPr id="7" name="Espace réservé de la date 5"/>
          <p:cNvSpPr>
            <a:spLocks noGrp="1"/>
          </p:cNvSpPr>
          <p:nvPr>
            <p:ph type="dt" sz="half" idx="2"/>
          </p:nvPr>
        </p:nvSpPr>
        <p:spPr>
          <a:xfrm>
            <a:off x="7863167" y="6593555"/>
            <a:ext cx="1557336" cy="285728"/>
          </a:xfrm>
        </p:spPr>
        <p:txBody>
          <a:bodyPr/>
          <a:lstStyle/>
          <a:p>
            <a:r>
              <a:rPr lang="fr-FR" dirty="0" smtClean="0"/>
              <a:t>Octobre 2017</a:t>
            </a:r>
            <a:endParaRPr lang="fr-FR" dirty="0"/>
          </a:p>
        </p:txBody>
      </p:sp>
    </p:spTree>
    <p:extLst>
      <p:ext uri="{BB962C8B-B14F-4D97-AF65-F5344CB8AC3E}">
        <p14:creationId xmlns:p14="http://schemas.microsoft.com/office/powerpoint/2010/main" val="586728982"/>
      </p:ext>
    </p:extLst>
  </p:cSld>
  <p:clrMapOvr>
    <a:masterClrMapping/>
  </p:clrMapOvr>
</p:sld>
</file>

<file path=ppt/theme/theme1.xml><?xml version="1.0" encoding="utf-8"?>
<a:theme xmlns:a="http://schemas.openxmlformats.org/drawingml/2006/main" name="Modèle de présentation DGTRESOR">
  <a:themeElements>
    <a:clrScheme name="dgtpe_bas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gtpe_bas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000" b="1" i="0" u="none" strike="noStrike" cap="none" normalizeH="0" baseline="0" smtClean="0">
            <a:ln>
              <a:noFill/>
            </a:ln>
            <a:solidFill>
              <a:srgbClr val="FF0000"/>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000" b="1" i="0" u="none" strike="noStrike" cap="none" normalizeH="0" baseline="0" smtClean="0">
            <a:ln>
              <a:noFill/>
            </a:ln>
            <a:solidFill>
              <a:srgbClr val="FF0000"/>
            </a:solidFill>
            <a:effectLst/>
            <a:latin typeface="Arial" charset="0"/>
          </a:defRPr>
        </a:defPPr>
      </a:lstStyle>
    </a:lnDef>
  </a:objectDefaults>
  <a:extraClrSchemeLst>
    <a:extraClrScheme>
      <a:clrScheme name="dgtpe_bas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gtpe_bas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gtpe_bas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gtpe_bas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gtpe_bas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gtpe_bas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gtpe_bas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Modèle de présentation DGTRESOR</Template>
  <TotalTime>2516</TotalTime>
  <Words>711</Words>
  <Application>Microsoft Office PowerPoint</Application>
  <PresentationFormat>Affichage à l'écran (4:3)</PresentationFormat>
  <Paragraphs>82</Paragraphs>
  <Slides>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6</vt:i4>
      </vt:variant>
    </vt:vector>
  </HeadingPairs>
  <TitlesOfParts>
    <vt:vector size="12" baseType="lpstr">
      <vt:lpstr>Arial</vt:lpstr>
      <vt:lpstr>Calibri</vt:lpstr>
      <vt:lpstr>Times New Roman</vt:lpstr>
      <vt:lpstr>Wingdings</vt:lpstr>
      <vt:lpstr>Wingdings 3</vt:lpstr>
      <vt:lpstr>Modèle de présentation DGTRESOR</vt:lpstr>
      <vt:lpstr>Croissance économique au Cambodge et relations économiques France Cambodge</vt:lpstr>
      <vt:lpstr>Une économie en rattrapage toujours robuste</vt:lpstr>
      <vt:lpstr>L’intégration du Cambodge dans les échanges internationaux s’est encore confortée en 2016 </vt:lpstr>
      <vt:lpstr>Les prévisions de croissance restent optimistes </vt:lpstr>
      <vt:lpstr>Nouvelle et forte progression des échanges bilatéraux</vt:lpstr>
      <vt:lpstr>Les investissements français au Cambodge progressent</vt:lpstr>
    </vt:vector>
  </TitlesOfParts>
  <Manager>Pôle Comminication - PISI</Manager>
  <Company>DG TRESOR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contexte économique cambodgien à l’aube de  l’ASEAN Economic Community</dc:title>
  <dc:creator>DUFOUR Anthony</dc:creator>
  <cp:lastModifiedBy>CHATIGNOUX Philippe</cp:lastModifiedBy>
  <cp:revision>142</cp:revision>
  <cp:lastPrinted>2017-10-19T03:09:18Z</cp:lastPrinted>
  <dcterms:created xsi:type="dcterms:W3CDTF">2016-02-24T07:23:39Z</dcterms:created>
  <dcterms:modified xsi:type="dcterms:W3CDTF">2017-10-19T11:48:51Z</dcterms:modified>
</cp:coreProperties>
</file>